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873" r:id="rId1"/>
  </p:sldMasterIdLst>
  <p:notesMasterIdLst>
    <p:notesMasterId r:id="rId40"/>
  </p:notesMasterIdLst>
  <p:handoutMasterIdLst>
    <p:handoutMasterId r:id="rId41"/>
  </p:handoutMasterIdLst>
  <p:sldIdLst>
    <p:sldId id="260" r:id="rId2"/>
    <p:sldId id="308" r:id="rId3"/>
    <p:sldId id="306" r:id="rId4"/>
    <p:sldId id="320" r:id="rId5"/>
    <p:sldId id="322" r:id="rId6"/>
    <p:sldId id="321" r:id="rId7"/>
    <p:sldId id="309" r:id="rId8"/>
    <p:sldId id="310" r:id="rId9"/>
    <p:sldId id="304" r:id="rId10"/>
    <p:sldId id="307" r:id="rId11"/>
    <p:sldId id="317" r:id="rId12"/>
    <p:sldId id="299" r:id="rId13"/>
    <p:sldId id="276" r:id="rId14"/>
    <p:sldId id="300" r:id="rId15"/>
    <p:sldId id="301" r:id="rId16"/>
    <p:sldId id="305" r:id="rId17"/>
    <p:sldId id="303" r:id="rId18"/>
    <p:sldId id="311" r:id="rId19"/>
    <p:sldId id="312" r:id="rId20"/>
    <p:sldId id="318" r:id="rId21"/>
    <p:sldId id="324" r:id="rId22"/>
    <p:sldId id="325" r:id="rId23"/>
    <p:sldId id="327" r:id="rId24"/>
    <p:sldId id="328" r:id="rId25"/>
    <p:sldId id="302" r:id="rId26"/>
    <p:sldId id="313" r:id="rId27"/>
    <p:sldId id="329" r:id="rId28"/>
    <p:sldId id="323" r:id="rId29"/>
    <p:sldId id="330" r:id="rId30"/>
    <p:sldId id="315" r:id="rId31"/>
    <p:sldId id="316" r:id="rId32"/>
    <p:sldId id="319" r:id="rId33"/>
    <p:sldId id="331" r:id="rId34"/>
    <p:sldId id="337" r:id="rId35"/>
    <p:sldId id="332" r:id="rId36"/>
    <p:sldId id="334" r:id="rId37"/>
    <p:sldId id="335" r:id="rId38"/>
    <p:sldId id="336" r:id="rId39"/>
  </p:sldIdLst>
  <p:sldSz cx="12192000" cy="6858000"/>
  <p:notesSz cx="9144000" cy="6858000"/>
  <p:embeddedFontLst>
    <p:embeddedFont>
      <p:font typeface="Angsana New" panose="02020603050405020304" pitchFamily="18" charset="-34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Cordia New" panose="020B0304020202020204" pitchFamily="34" charset="-34"/>
      <p:regular r:id="rId52"/>
      <p:bold r:id="rId53"/>
      <p:italic r:id="rId54"/>
      <p:boldItalic r:id="rId55"/>
    </p:embeddedFont>
    <p:embeddedFont>
      <p:font typeface="Kanit" panose="00000500000000000000" pitchFamily="2" charset="-34"/>
      <p:regular r:id="rId56"/>
      <p:bold r:id="rId57"/>
      <p:italic r:id="rId58"/>
      <p:boldItalic r:id="rId59"/>
    </p:embeddedFont>
    <p:embeddedFont>
      <p:font typeface="Kanit Light" panose="00000400000000000000" pitchFamily="2" charset="-34"/>
      <p:regular r:id="rId60"/>
      <p:italic r:id="rId61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C48E"/>
    <a:srgbClr val="034FE7"/>
    <a:srgbClr val="D60093"/>
    <a:srgbClr val="404040"/>
    <a:srgbClr val="203590"/>
    <a:srgbClr val="FF9933"/>
    <a:srgbClr val="FE7E00"/>
    <a:srgbClr val="7F7F7F"/>
    <a:srgbClr val="FF8989"/>
    <a:srgbClr val="F4AB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72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4.xml"/><Relationship Id="rId61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E811-5B4F-496F-A504-8772FBEC42FD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3A47D-471C-4AD6-B94A-276CFEB47C29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3175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68FE19-4461-412F-BBF0-EB39CE254524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ADD755-2CAD-4285-906C-EB17D7EE9D7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27648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03747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166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741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718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7035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2704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87897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6851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24409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4103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71972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93C70-AE7C-42E8-AFC7-A22930699F0A}" type="datetimeFigureOut">
              <a:rPr lang="th-TH" smtClean="0"/>
              <a:t>07/08/63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A1F74-7897-40BA-9C16-BAD663BCC32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95130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kbide.org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bid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3"/>
          <p:cNvSpPr/>
          <p:nvPr/>
        </p:nvSpPr>
        <p:spPr>
          <a:xfrm>
            <a:off x="0" y="6211274"/>
            <a:ext cx="12192000" cy="64672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DDCE63-4AFB-49E1-A06F-C22DA0D8D39C}"/>
              </a:ext>
            </a:extLst>
          </p:cNvPr>
          <p:cNvSpPr/>
          <p:nvPr/>
        </p:nvSpPr>
        <p:spPr>
          <a:xfrm>
            <a:off x="0" y="759369"/>
            <a:ext cx="12192000" cy="1926455"/>
          </a:xfrm>
          <a:prstGeom prst="rect">
            <a:avLst/>
          </a:prstGeom>
          <a:solidFill>
            <a:srgbClr val="FE7E00"/>
          </a:solidFill>
          <a:ln>
            <a:solidFill>
              <a:srgbClr val="FE7E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F1261A15-57DA-4BBD-A95F-F3185FC669B4}"/>
              </a:ext>
            </a:extLst>
          </p:cNvPr>
          <p:cNvSpPr txBox="1">
            <a:spLocks/>
          </p:cNvSpPr>
          <p:nvPr/>
        </p:nvSpPr>
        <p:spPr>
          <a:xfrm>
            <a:off x="31072" y="835554"/>
            <a:ext cx="12129856" cy="1870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การใช้ </a:t>
            </a:r>
            <a:r>
              <a:rPr lang="en-US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</a:t>
            </a:r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ในการเขียนโปรแกรมควบคุมหุ่นยนต์</a:t>
            </a:r>
          </a:p>
          <a:p>
            <a:r>
              <a:rPr lang="th-TH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ด้วยบอร์ด </a:t>
            </a:r>
            <a:r>
              <a:rPr lang="en-US" sz="4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endParaRPr lang="th-TH" sz="48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7BAC5C-E77D-4FEF-B193-33C688978EBE}"/>
              </a:ext>
            </a:extLst>
          </p:cNvPr>
          <p:cNvSpPr txBox="1">
            <a:spLocks/>
          </p:cNvSpPr>
          <p:nvPr/>
        </p:nvSpPr>
        <p:spPr>
          <a:xfrm>
            <a:off x="141987" y="6436890"/>
            <a:ext cx="5954013" cy="2747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BY MR. META BOONMA</a:t>
            </a:r>
            <a:endParaRPr lang="th-TH" sz="18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2" name="รูปภาพ 15">
            <a:extLst>
              <a:ext uri="{FF2B5EF4-FFF2-40B4-BE49-F238E27FC236}">
                <a16:creationId xmlns:a16="http://schemas.microsoft.com/office/drawing/2014/main" id="{E0F81D60-5C9F-4E82-8983-F4C3E005EC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274" y="6231407"/>
            <a:ext cx="606457" cy="606457"/>
          </a:xfrm>
          <a:prstGeom prst="rect">
            <a:avLst/>
          </a:prstGeom>
        </p:spPr>
      </p:pic>
      <p:pic>
        <p:nvPicPr>
          <p:cNvPr id="1026" name="Picture 2" descr="https://scontent.fbkk7-3.fna.fbcdn.net/v/t1.15752-9/92606744_840583069778054_8474644793463406592_n.png?_nc_cat=101&amp;_nc_sid=b96e70&amp;_nc_eui2=AeHAHwz1IrUKFPRYYY25eHwYwXTe-x2dnmvBdN77HZ2ea_MHqZRQ8hyKJUM4WOPp4ZJ5xt4_eIgTDaE3Iq7zhXVt&amp;_nc_ohc=9HrVJJeZbXIAX8SVy7y&amp;_nc_ht=scontent.fbkk7-3.fna&amp;oh=539bde7fe7954e9b441c23dab390a324&amp;oe=5F517C0B">
            <a:extLst>
              <a:ext uri="{FF2B5EF4-FFF2-40B4-BE49-F238E27FC236}">
                <a16:creationId xmlns:a16="http://schemas.microsoft.com/office/drawing/2014/main" id="{C7BC4A05-2F5D-46C7-873E-9313AD19B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31" t="27778" r="24610" b="15555"/>
          <a:stretch/>
        </p:blipFill>
        <p:spPr bwMode="auto">
          <a:xfrm>
            <a:off x="8928532" y="3530041"/>
            <a:ext cx="3232396" cy="237624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me - KBIDE - IDE for everyone.">
            <a:extLst>
              <a:ext uri="{FF2B5EF4-FFF2-40B4-BE49-F238E27FC236}">
                <a16:creationId xmlns:a16="http://schemas.microsoft.com/office/drawing/2014/main" id="{00762515-52A1-4223-945A-35399D83A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50" y="3874985"/>
            <a:ext cx="3009940" cy="137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84">
            <a:extLst>
              <a:ext uri="{FF2B5EF4-FFF2-40B4-BE49-F238E27FC236}">
                <a16:creationId xmlns:a16="http://schemas.microsoft.com/office/drawing/2014/main" id="{B17524D0-D77D-4393-A91B-1CDEDDA4B3CE}"/>
              </a:ext>
            </a:extLst>
          </p:cNvPr>
          <p:cNvSpPr/>
          <p:nvPr/>
        </p:nvSpPr>
        <p:spPr>
          <a:xfrm>
            <a:off x="7200000" y="6211275"/>
            <a:ext cx="4992000" cy="646725"/>
          </a:xfrm>
          <a:prstGeom prst="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latin typeface="Kanit Light" panose="00000400000000000000" pitchFamily="2" charset="-34"/>
              <a:cs typeface="Kanit Light" panose="00000400000000000000" pitchFamily="2" charset="-34"/>
            </a:endParaRPr>
          </a:p>
        </p:txBody>
      </p:sp>
      <p:pic>
        <p:nvPicPr>
          <p:cNvPr id="19" name="Picture 2" descr="https://lh3.googleusercontent.com/1yj_BjwH8d3ytBwNJaaQdpUvTH2gMz5k04Wj2lJEtreGM3ad3abXEryIqAzNTu8-Oi8mmIMbAU7JydtVF1bi_Kzfhk1TFLGA6zqJHafqwHw8MucPrQRPilXt-2E5QqQQRymwhplLOgs">
            <a:extLst>
              <a:ext uri="{FF2B5EF4-FFF2-40B4-BE49-F238E27FC236}">
                <a16:creationId xmlns:a16="http://schemas.microsoft.com/office/drawing/2014/main" id="{AD2FDFD2-375A-46DE-A1D0-B75FB7F31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 r="165" b="16475"/>
          <a:stretch/>
        </p:blipFill>
        <p:spPr bwMode="auto">
          <a:xfrm>
            <a:off x="199132" y="3530041"/>
            <a:ext cx="2230718" cy="214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รูปภาพ 15">
            <a:extLst>
              <a:ext uri="{FF2B5EF4-FFF2-40B4-BE49-F238E27FC236}">
                <a16:creationId xmlns:a16="http://schemas.microsoft.com/office/drawing/2014/main" id="{C413D710-2A76-4198-B789-D7C771860C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95B0D3-69F3-4786-8F98-9695D74DA01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2391E5-52E3-4DC4-8C4B-97CBBA319375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689079-7E5A-4059-AA2E-50C62F6D8AA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E10FD5-805D-46F4-B33E-1AD45FE2C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2492" y="3714084"/>
            <a:ext cx="3118289" cy="203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รูปภาพ 15">
            <a:extLst>
              <a:ext uri="{FF2B5EF4-FFF2-40B4-BE49-F238E27FC236}">
                <a16:creationId xmlns:a16="http://schemas.microsoft.com/office/drawing/2014/main" id="{82FA7C39-11D1-4BA2-AC26-F26586953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E61A1-6C41-402B-B243-9D9B37941CEF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C5F8B-9106-46C7-8EAE-CBC29A228447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BCF58-1C0A-4CE0-9CA8-030939633B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5AC05-B1D0-4AA8-9C36-F0AD45CBC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12" y="1706701"/>
            <a:ext cx="4152773" cy="3115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791CE4-8BCA-4998-A476-4423895DBB38}"/>
              </a:ext>
            </a:extLst>
          </p:cNvPr>
          <p:cNvSpPr txBox="1"/>
          <p:nvPr/>
        </p:nvSpPr>
        <p:spPr>
          <a:xfrm>
            <a:off x="4402656" y="985885"/>
            <a:ext cx="75979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     บอร์ดไมโครคอนโทรเลอร์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เป็นบอร์ดที่พัฒนาขึ้นมาด้วยวัตถุประสงค์ที่อยากให้การสร้างหุ่นยนต์ขนาดเล็กง่ายมากยิ่งขึ้นโดยไม่จำเป็นต้องหาบอร์ดอื่นๆมาต่อพ่วงกันเพื่อที่จะลดปัญหาของการเชื่อมต่อสายไฟผิดพลาด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ต่อแบตเตอรี่ผิดขั้ว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ขนาดของบอร์ดสำเร็จรูปในท้องตลาดมีขนาดใหญ่และราคาสูง</a:t>
            </a:r>
          </a:p>
          <a:p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     บอร์ดไมโครคอนโทรเลอร์ </a:t>
            </a:r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จึงได้ถูกออกแบบมาให้ช่วยแก้ปัญหาที่กล่าวมาในตอนต้นและยังช่วยลดเวลาในการพัฒนาโปรแกรมลงค่อนข้างมาก</a:t>
            </a:r>
          </a:p>
          <a:p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0F9D107-CF66-4FEA-93BE-F94682AEE3F1}"/>
              </a:ext>
            </a:extLst>
          </p:cNvPr>
          <p:cNvSpPr/>
          <p:nvPr/>
        </p:nvSpPr>
        <p:spPr>
          <a:xfrm>
            <a:off x="4471652" y="2521258"/>
            <a:ext cx="7401470" cy="3604944"/>
          </a:xfrm>
          <a:prstGeom prst="roundRect">
            <a:avLst>
              <a:gd name="adj" fmla="val 4600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DC9588C-35C4-4A2F-B671-3BDCF9943231}"/>
              </a:ext>
            </a:extLst>
          </p:cNvPr>
          <p:cNvSpPr/>
          <p:nvPr/>
        </p:nvSpPr>
        <p:spPr>
          <a:xfrm>
            <a:off x="7051523" y="2996500"/>
            <a:ext cx="1952230" cy="1006494"/>
          </a:xfrm>
          <a:prstGeom prst="roundRect">
            <a:avLst>
              <a:gd name="adj" fmla="val 9611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ESP-WROOM-32</a:t>
            </a:r>
          </a:p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BT / </a:t>
            </a:r>
            <a:r>
              <a:rPr lang="en-US" sz="1800" b="1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endParaRPr lang="th-TH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441D861-FB90-47F3-BE4B-08EC70AAF7D1}"/>
              </a:ext>
            </a:extLst>
          </p:cNvPr>
          <p:cNvSpPr/>
          <p:nvPr/>
        </p:nvSpPr>
        <p:spPr>
          <a:xfrm>
            <a:off x="9703170" y="3015507"/>
            <a:ext cx="1908139" cy="968480"/>
          </a:xfrm>
          <a:prstGeom prst="roundRect">
            <a:avLst>
              <a:gd name="adj" fmla="val 750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2 Channel </a:t>
            </a:r>
          </a:p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Motor driver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D73946B-7F9C-4440-9622-948868045AE9}"/>
              </a:ext>
            </a:extLst>
          </p:cNvPr>
          <p:cNvSpPr/>
          <p:nvPr/>
        </p:nvSpPr>
        <p:spPr>
          <a:xfrm>
            <a:off x="4638444" y="4270553"/>
            <a:ext cx="1644387" cy="569396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RC Server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6B167A6-4731-4194-B158-EEEF8199C252}"/>
              </a:ext>
            </a:extLst>
          </p:cNvPr>
          <p:cNvSpPr/>
          <p:nvPr/>
        </p:nvSpPr>
        <p:spPr>
          <a:xfrm>
            <a:off x="4659422" y="2973318"/>
            <a:ext cx="1623407" cy="569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Analog input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1A7FA3-30FD-4504-AA01-F1F41CE68877}"/>
              </a:ext>
            </a:extLst>
          </p:cNvPr>
          <p:cNvSpPr/>
          <p:nvPr/>
        </p:nvSpPr>
        <p:spPr>
          <a:xfrm>
            <a:off x="4659423" y="3621156"/>
            <a:ext cx="1623407" cy="56939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Switch button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6EE300A-BA28-4DB2-BBDF-757D640A156F}"/>
              </a:ext>
            </a:extLst>
          </p:cNvPr>
          <p:cNvSpPr/>
          <p:nvPr/>
        </p:nvSpPr>
        <p:spPr>
          <a:xfrm>
            <a:off x="4659423" y="4972409"/>
            <a:ext cx="1623408" cy="990982"/>
          </a:xfrm>
          <a:prstGeom prst="roundRect">
            <a:avLst>
              <a:gd name="adj" fmla="val 10396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USB to TTL</a:t>
            </a:r>
          </a:p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programmable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CDCB02-AC37-4D18-B999-917B05123187}"/>
              </a:ext>
            </a:extLst>
          </p:cNvPr>
          <p:cNvSpPr/>
          <p:nvPr/>
        </p:nvSpPr>
        <p:spPr>
          <a:xfrm>
            <a:off x="9696000" y="4230444"/>
            <a:ext cx="1908140" cy="925527"/>
          </a:xfrm>
          <a:prstGeom prst="roundRect">
            <a:avLst>
              <a:gd name="adj" fmla="val 83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Battery 3500mAh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F44E538-39AA-411C-873B-0D313BE42D17}"/>
              </a:ext>
            </a:extLst>
          </p:cNvPr>
          <p:cNvSpPr/>
          <p:nvPr/>
        </p:nvSpPr>
        <p:spPr>
          <a:xfrm>
            <a:off x="9703169" y="5373676"/>
            <a:ext cx="1908140" cy="61842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Battery Charger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2924B7-2615-42B4-9425-BC0E43FB53D5}"/>
              </a:ext>
            </a:extLst>
          </p:cNvPr>
          <p:cNvSpPr/>
          <p:nvPr/>
        </p:nvSpPr>
        <p:spPr>
          <a:xfrm>
            <a:off x="8403502" y="4227264"/>
            <a:ext cx="1093899" cy="1494093"/>
          </a:xfrm>
          <a:prstGeom prst="roundRect">
            <a:avLst>
              <a:gd name="adj" fmla="val 8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5V boost converter 2.1A 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A46E598-4226-4BD0-ADE9-A0780162A5DE}"/>
              </a:ext>
            </a:extLst>
          </p:cNvPr>
          <p:cNvSpPr/>
          <p:nvPr/>
        </p:nvSpPr>
        <p:spPr>
          <a:xfrm>
            <a:off x="6997630" y="4219268"/>
            <a:ext cx="1195466" cy="645014"/>
          </a:xfrm>
          <a:prstGeom prst="roundRect">
            <a:avLst>
              <a:gd name="adj" fmla="val 1288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LDO 3.3V 800mA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363B9E6-FFB3-4B85-9557-8152CCC07704}"/>
              </a:ext>
            </a:extLst>
          </p:cNvPr>
          <p:cNvCxnSpPr>
            <a:cxnSpLocks/>
          </p:cNvCxnSpPr>
          <p:nvPr/>
        </p:nvCxnSpPr>
        <p:spPr>
          <a:xfrm>
            <a:off x="6384301" y="5806440"/>
            <a:ext cx="331169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E91EB52-8336-47A7-889C-D11E721FE312}"/>
              </a:ext>
            </a:extLst>
          </p:cNvPr>
          <p:cNvCxnSpPr>
            <a:cxnSpLocks/>
          </p:cNvCxnSpPr>
          <p:nvPr/>
        </p:nvCxnSpPr>
        <p:spPr>
          <a:xfrm flipV="1">
            <a:off x="10685261" y="5188117"/>
            <a:ext cx="0" cy="185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1C4CB577-42BB-4A54-A5A9-056E721B2DC3}"/>
              </a:ext>
            </a:extLst>
          </p:cNvPr>
          <p:cNvSpPr/>
          <p:nvPr/>
        </p:nvSpPr>
        <p:spPr>
          <a:xfrm>
            <a:off x="6997630" y="5116225"/>
            <a:ext cx="1203976" cy="609720"/>
          </a:xfrm>
          <a:prstGeom prst="roundRect">
            <a:avLst>
              <a:gd name="adj" fmla="val 10424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ON/OFF Controller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31B7F9-8F1B-4327-8056-69E41328FC83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9492763" y="4693208"/>
            <a:ext cx="20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06C625D-EFD7-4C8E-8A24-9FA359DD23B4}"/>
              </a:ext>
            </a:extLst>
          </p:cNvPr>
          <p:cNvCxnSpPr/>
          <p:nvPr/>
        </p:nvCxnSpPr>
        <p:spPr>
          <a:xfrm>
            <a:off x="9321800" y="4083259"/>
            <a:ext cx="0" cy="216010"/>
          </a:xfrm>
          <a:prstGeom prst="line">
            <a:avLst/>
          </a:prstGeom>
          <a:ln w="1905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0EBF25-02E2-4CA1-9B25-E67027347A1C}"/>
              </a:ext>
            </a:extLst>
          </p:cNvPr>
          <p:cNvCxnSpPr>
            <a:cxnSpLocks/>
          </p:cNvCxnSpPr>
          <p:nvPr/>
        </p:nvCxnSpPr>
        <p:spPr>
          <a:xfrm flipH="1">
            <a:off x="8193096" y="4545888"/>
            <a:ext cx="203237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75CD132-7E84-4F0A-A299-C3B865E5251D}"/>
              </a:ext>
            </a:extLst>
          </p:cNvPr>
          <p:cNvCxnSpPr>
            <a:cxnSpLocks/>
          </p:cNvCxnSpPr>
          <p:nvPr/>
        </p:nvCxnSpPr>
        <p:spPr>
          <a:xfrm flipH="1">
            <a:off x="8193096" y="5318048"/>
            <a:ext cx="203237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481A1A-38BB-4B2F-82EB-C127D6343A96}"/>
              </a:ext>
            </a:extLst>
          </p:cNvPr>
          <p:cNvCxnSpPr>
            <a:cxnSpLocks/>
          </p:cNvCxnSpPr>
          <p:nvPr/>
        </p:nvCxnSpPr>
        <p:spPr>
          <a:xfrm flipV="1">
            <a:off x="7591541" y="4003416"/>
            <a:ext cx="0" cy="185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EE9D3629-6F5D-4024-B472-5FD21FA01075}"/>
              </a:ext>
            </a:extLst>
          </p:cNvPr>
          <p:cNvSpPr txBox="1"/>
          <p:nvPr/>
        </p:nvSpPr>
        <p:spPr>
          <a:xfrm>
            <a:off x="9024282" y="3842249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5V/2.1A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26D495-F2B3-498F-94DA-5FB830DF7844}"/>
              </a:ext>
            </a:extLst>
          </p:cNvPr>
          <p:cNvSpPr txBox="1"/>
          <p:nvPr/>
        </p:nvSpPr>
        <p:spPr>
          <a:xfrm>
            <a:off x="7560176" y="4016132"/>
            <a:ext cx="4138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3.3V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C189FF-D31C-4907-9F16-AE8BC80C3664}"/>
              </a:ext>
            </a:extLst>
          </p:cNvPr>
          <p:cNvSpPr txBox="1"/>
          <p:nvPr/>
        </p:nvSpPr>
        <p:spPr>
          <a:xfrm>
            <a:off x="6355115" y="5627411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5V USB</a:t>
            </a:r>
            <a:endParaRPr lang="th-TH" sz="900" b="1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A340756-EC14-48B5-BB5C-05DD9C575839}"/>
              </a:ext>
            </a:extLst>
          </p:cNvPr>
          <p:cNvSpPr/>
          <p:nvPr/>
        </p:nvSpPr>
        <p:spPr>
          <a:xfrm>
            <a:off x="9068861" y="3302232"/>
            <a:ext cx="559887" cy="371728"/>
          </a:xfrm>
          <a:prstGeom prst="rightArrow">
            <a:avLst/>
          </a:prstGeom>
          <a:solidFill>
            <a:srgbClr val="0070C0"/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3D91545-2554-4876-B2AC-DEF578EA61AF}"/>
              </a:ext>
            </a:extLst>
          </p:cNvPr>
          <p:cNvSpPr/>
          <p:nvPr/>
        </p:nvSpPr>
        <p:spPr>
          <a:xfrm>
            <a:off x="6415980" y="3054649"/>
            <a:ext cx="559887" cy="37172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64" name="Arrow: Left-Right 63">
            <a:extLst>
              <a:ext uri="{FF2B5EF4-FFF2-40B4-BE49-F238E27FC236}">
                <a16:creationId xmlns:a16="http://schemas.microsoft.com/office/drawing/2014/main" id="{CB4AB6C1-41A5-4267-AFF2-0E774E5D5BBE}"/>
              </a:ext>
            </a:extLst>
          </p:cNvPr>
          <p:cNvSpPr/>
          <p:nvPr/>
        </p:nvSpPr>
        <p:spPr>
          <a:xfrm>
            <a:off x="6388008" y="3586093"/>
            <a:ext cx="559888" cy="371570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DE8176-E59A-4FD8-B166-1946DE489E99}"/>
              </a:ext>
            </a:extLst>
          </p:cNvPr>
          <p:cNvSpPr txBox="1"/>
          <p:nvPr/>
        </p:nvSpPr>
        <p:spPr>
          <a:xfrm>
            <a:off x="4659421" y="2602495"/>
            <a:ext cx="262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Architecture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73638C7-9FFB-4A69-8156-66AA7C89D18D}"/>
              </a:ext>
            </a:extLst>
          </p:cNvPr>
          <p:cNvSpPr txBox="1"/>
          <p:nvPr/>
        </p:nvSpPr>
        <p:spPr>
          <a:xfrm>
            <a:off x="1146265" y="4803132"/>
            <a:ext cx="2620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MR32-BOT Rev. A</a:t>
            </a:r>
            <a:endParaRPr lang="th-TH" sz="1600" b="1" dirty="0">
              <a:solidFill>
                <a:srgbClr val="00206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87143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0" grpId="0" animBg="1"/>
      <p:bldP spid="31" grpId="0" animBg="1"/>
      <p:bldP spid="32" grpId="0" animBg="1"/>
      <p:bldP spid="33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600" b="1" dirty="0">
                <a:latin typeface="Kanit" panose="00000500000000000000" pitchFamily="2" charset="-34"/>
                <a:cs typeface="Kanit" panose="00000500000000000000" pitchFamily="2" charset="-34"/>
              </a:rPr>
              <a:t>ขาต่างๆของ </a:t>
            </a:r>
            <a:r>
              <a:rPr lang="en-US" sz="36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รูปภาพ 15">
            <a:extLst>
              <a:ext uri="{FF2B5EF4-FFF2-40B4-BE49-F238E27FC236}">
                <a16:creationId xmlns:a16="http://schemas.microsoft.com/office/drawing/2014/main" id="{82FA7C39-11D1-4BA2-AC26-F265869535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DE61A1-6C41-402B-B243-9D9B37941CEF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0C5F8B-9106-46C7-8EAE-CBC29A228447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BCF58-1C0A-4CE0-9CA8-030939633B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FBD3FA6-62BD-47D6-B9DF-613713F193FA}"/>
              </a:ext>
            </a:extLst>
          </p:cNvPr>
          <p:cNvSpPr/>
          <p:nvPr/>
        </p:nvSpPr>
        <p:spPr>
          <a:xfrm rot="16200000">
            <a:off x="9609146" y="824068"/>
            <a:ext cx="713392" cy="2278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GPIO18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E9B7BD0-24C3-4444-B714-E91343EFC940}"/>
              </a:ext>
            </a:extLst>
          </p:cNvPr>
          <p:cNvSpPr/>
          <p:nvPr/>
        </p:nvSpPr>
        <p:spPr>
          <a:xfrm rot="16200000">
            <a:off x="10261336" y="820176"/>
            <a:ext cx="718705" cy="22650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GPIO23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8EE5CDC-B4DC-4958-BC2A-F20B492845D3}"/>
              </a:ext>
            </a:extLst>
          </p:cNvPr>
          <p:cNvSpPr/>
          <p:nvPr/>
        </p:nvSpPr>
        <p:spPr>
          <a:xfrm rot="16200000">
            <a:off x="9926931" y="826057"/>
            <a:ext cx="718707" cy="22918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Kanit" panose="00000500000000000000" pitchFamily="2" charset="-34"/>
                <a:cs typeface="Kanit" panose="00000500000000000000" pitchFamily="2" charset="-34"/>
              </a:rPr>
              <a:t>GPIO19</a:t>
            </a:r>
            <a:endParaRPr lang="th-TH" sz="1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3C8C33EB-3C8F-4E9C-A926-714F5D0553B1}"/>
              </a:ext>
            </a:extLst>
          </p:cNvPr>
          <p:cNvGrpSpPr/>
          <p:nvPr/>
        </p:nvGrpSpPr>
        <p:grpSpPr>
          <a:xfrm>
            <a:off x="272407" y="800471"/>
            <a:ext cx="10997517" cy="5185991"/>
            <a:chOff x="272407" y="800471"/>
            <a:chExt cx="10997517" cy="518599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2FC8724-1922-46A1-9446-305CAF33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2547" y="1148041"/>
              <a:ext cx="6932986" cy="4516259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D444F5B-D646-4C6C-96A0-607110ADD407}"/>
                </a:ext>
              </a:extLst>
            </p:cNvPr>
            <p:cNvSpPr/>
            <p:nvPr/>
          </p:nvSpPr>
          <p:spPr>
            <a:xfrm>
              <a:off x="1453971" y="2519751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F3C16F-1D6D-4118-A8C4-835D8EC5BFB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58872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D239D25-4367-4DC7-B71F-EA7ECA87153B}"/>
                </a:ext>
              </a:extLst>
            </p:cNvPr>
            <p:cNvSpPr/>
            <p:nvPr/>
          </p:nvSpPr>
          <p:spPr>
            <a:xfrm>
              <a:off x="1453971" y="2703319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3CBD65-759B-458C-BDC5-9A8B9ADC36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772288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5AB12B-997C-46FB-90D7-54F4249AC5A7}"/>
                </a:ext>
              </a:extLst>
            </p:cNvPr>
            <p:cNvSpPr/>
            <p:nvPr/>
          </p:nvSpPr>
          <p:spPr>
            <a:xfrm>
              <a:off x="1453971" y="288688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F16640-7CDE-4C81-BE37-0FBC6D5405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295585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98D857F-5BEA-4670-A2EE-12E5495AC1A0}"/>
                </a:ext>
              </a:extLst>
            </p:cNvPr>
            <p:cNvSpPr/>
            <p:nvPr/>
          </p:nvSpPr>
          <p:spPr>
            <a:xfrm>
              <a:off x="1453971" y="306861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FB7381-9B48-4D1E-B880-ECCE0CA9EC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13758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D806051-24F4-4E14-A655-C25CD15B5D41}"/>
                </a:ext>
              </a:extLst>
            </p:cNvPr>
            <p:cNvSpPr/>
            <p:nvPr/>
          </p:nvSpPr>
          <p:spPr>
            <a:xfrm>
              <a:off x="1453971" y="3319316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A07825-5354-4EE6-AAEE-40F8AC5F80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388285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5D679EEF-C24C-4B90-9FBF-85140101EC51}"/>
                </a:ext>
              </a:extLst>
            </p:cNvPr>
            <p:cNvSpPr/>
            <p:nvPr/>
          </p:nvSpPr>
          <p:spPr>
            <a:xfrm>
              <a:off x="1453971" y="3502884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GPIO39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01604D-9607-4C62-BD89-3C889EDB45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571853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DA9E2A3-47E9-4BB4-A082-539B0221B5FA}"/>
                </a:ext>
              </a:extLst>
            </p:cNvPr>
            <p:cNvSpPr/>
            <p:nvPr/>
          </p:nvSpPr>
          <p:spPr>
            <a:xfrm>
              <a:off x="1453971" y="3686452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848F075-F823-4C32-AEA9-F11A6CA9D6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755421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21BB586-CBD0-45AD-8BD3-0DEFEA04B24F}"/>
                </a:ext>
              </a:extLst>
            </p:cNvPr>
            <p:cNvSpPr/>
            <p:nvPr/>
          </p:nvSpPr>
          <p:spPr>
            <a:xfrm>
              <a:off x="1453971" y="3868182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A1640F-7B18-48C3-8069-E5071E95B6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3937151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499DFA2-6C44-4A0D-9BAE-5B1CF08FDB4A}"/>
                </a:ext>
              </a:extLst>
            </p:cNvPr>
            <p:cNvSpPr/>
            <p:nvPr/>
          </p:nvSpPr>
          <p:spPr>
            <a:xfrm>
              <a:off x="1453971" y="4044787"/>
              <a:ext cx="978867" cy="13793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8347E5-76D6-4958-A22F-E865EB33F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113756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812FECC-BF45-46DE-BC4C-B6D7ADFA2AFA}"/>
                </a:ext>
              </a:extLst>
            </p:cNvPr>
            <p:cNvSpPr/>
            <p:nvPr/>
          </p:nvSpPr>
          <p:spPr>
            <a:xfrm>
              <a:off x="1453971" y="4228355"/>
              <a:ext cx="978867" cy="137937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+3V3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4DB04B7-1CFF-4349-A58F-57A515A931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297324"/>
              <a:ext cx="562864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02E354A-24E0-4361-A2EC-84934CA4EBB9}"/>
                </a:ext>
              </a:extLst>
            </p:cNvPr>
            <p:cNvSpPr/>
            <p:nvPr/>
          </p:nvSpPr>
          <p:spPr>
            <a:xfrm>
              <a:off x="1453971" y="4427402"/>
              <a:ext cx="978867" cy="137937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B54A5D-2EB3-4BFF-8D7F-C0144191F6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32838" y="4496371"/>
              <a:ext cx="562864" cy="0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12FE492-A771-467B-B94A-AC5DEF873064}"/>
                </a:ext>
              </a:extLst>
            </p:cNvPr>
            <p:cNvSpPr/>
            <p:nvPr/>
          </p:nvSpPr>
          <p:spPr>
            <a:xfrm>
              <a:off x="423747" y="4043561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49E1366-2FA1-4A3F-A69A-50A3464117BB}"/>
                </a:ext>
              </a:extLst>
            </p:cNvPr>
            <p:cNvSpPr/>
            <p:nvPr/>
          </p:nvSpPr>
          <p:spPr>
            <a:xfrm>
              <a:off x="423746" y="3868087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D99026ED-E26B-4BBB-A46F-ED3CA11ED820}"/>
                </a:ext>
              </a:extLst>
            </p:cNvPr>
            <p:cNvSpPr/>
            <p:nvPr/>
          </p:nvSpPr>
          <p:spPr>
            <a:xfrm>
              <a:off x="423745" y="3685125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6F85B4D-7296-4985-8FAE-ED2BC020D3F9}"/>
                </a:ext>
              </a:extLst>
            </p:cNvPr>
            <p:cNvSpPr/>
            <p:nvPr/>
          </p:nvSpPr>
          <p:spPr>
            <a:xfrm>
              <a:off x="423746" y="3502163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DDDCAC9-5537-44B1-81BA-3A7A8164FF5B}"/>
                </a:ext>
              </a:extLst>
            </p:cNvPr>
            <p:cNvSpPr/>
            <p:nvPr/>
          </p:nvSpPr>
          <p:spPr>
            <a:xfrm>
              <a:off x="423745" y="3323701"/>
              <a:ext cx="978867" cy="13793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ADC0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531A4D9-A8FA-462D-AA5A-BBFFE1B5CF37}"/>
                </a:ext>
              </a:extLst>
            </p:cNvPr>
            <p:cNvSpPr/>
            <p:nvPr/>
          </p:nvSpPr>
          <p:spPr>
            <a:xfrm>
              <a:off x="3205307" y="800471"/>
              <a:ext cx="782368" cy="516431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SERVO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48E8CEBC-CF4F-43DC-B0DA-310513A87670}"/>
                </a:ext>
              </a:extLst>
            </p:cNvPr>
            <p:cNvSpPr/>
            <p:nvPr/>
          </p:nvSpPr>
          <p:spPr>
            <a:xfrm>
              <a:off x="1873304" y="858471"/>
              <a:ext cx="694437" cy="14947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F52EF3-4805-4A49-B462-19A4285E7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741" y="92744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D9BAFCD-0A8A-4AD8-827C-1BC6BCB3B7E1}"/>
                </a:ext>
              </a:extLst>
            </p:cNvPr>
            <p:cNvSpPr/>
            <p:nvPr/>
          </p:nvSpPr>
          <p:spPr>
            <a:xfrm>
              <a:off x="1873304" y="1074872"/>
              <a:ext cx="694437" cy="14947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GPIO17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B125A5F-5264-4AB9-B9B8-C3A76B01E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7741" y="1143840"/>
              <a:ext cx="56286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F73D717C-2327-4E02-A977-A0EEFB743E4A}"/>
                </a:ext>
              </a:extLst>
            </p:cNvPr>
            <p:cNvSpPr/>
            <p:nvPr/>
          </p:nvSpPr>
          <p:spPr>
            <a:xfrm>
              <a:off x="1310439" y="1074471"/>
              <a:ext cx="488163" cy="14331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+5V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592476A1-1B0E-4B75-8C9D-A8686F7ED801}"/>
                </a:ext>
              </a:extLst>
            </p:cNvPr>
            <p:cNvSpPr/>
            <p:nvPr/>
          </p:nvSpPr>
          <p:spPr>
            <a:xfrm>
              <a:off x="541299" y="1072185"/>
              <a:ext cx="694438" cy="14331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3F9D4703-C1C8-4979-9774-134B952038DA}"/>
                </a:ext>
              </a:extLst>
            </p:cNvPr>
            <p:cNvSpPr/>
            <p:nvPr/>
          </p:nvSpPr>
          <p:spPr>
            <a:xfrm>
              <a:off x="1310439" y="863011"/>
              <a:ext cx="488163" cy="14331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+5V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4BDE0F9-5B79-4D0A-8627-D396FC332752}"/>
                </a:ext>
              </a:extLst>
            </p:cNvPr>
            <p:cNvSpPr/>
            <p:nvPr/>
          </p:nvSpPr>
          <p:spPr>
            <a:xfrm>
              <a:off x="541299" y="863011"/>
              <a:ext cx="694438" cy="143310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GND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F548E9DE-32EE-4A02-8F62-DFD4C947D5D4}"/>
                </a:ext>
              </a:extLst>
            </p:cNvPr>
            <p:cNvCxnSpPr>
              <a:stCxn id="53" idx="2"/>
            </p:cNvCxnSpPr>
            <p:nvPr/>
          </p:nvCxnSpPr>
          <p:spPr>
            <a:xfrm>
              <a:off x="3596491" y="1316902"/>
              <a:ext cx="2689" cy="441619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DE7D0A3-A853-482E-A68C-7F13ADAFCE39}"/>
                </a:ext>
              </a:extLst>
            </p:cNvPr>
            <p:cNvSpPr/>
            <p:nvPr/>
          </p:nvSpPr>
          <p:spPr>
            <a:xfrm>
              <a:off x="9841364" y="1988580"/>
              <a:ext cx="898726" cy="516431"/>
            </a:xfrm>
            <a:prstGeom prst="roundRect">
              <a:avLst>
                <a:gd name="adj" fmla="val 6043"/>
              </a:avLst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DC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MOTOR2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9570C3DE-1EE5-4E0C-97F3-2538842E9866}"/>
                </a:ext>
              </a:extLst>
            </p:cNvPr>
            <p:cNvCxnSpPr>
              <a:cxnSpLocks/>
            </p:cNvCxnSpPr>
            <p:nvPr/>
          </p:nvCxnSpPr>
          <p:spPr>
            <a:xfrm>
              <a:off x="9362874" y="2834236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03C9B8C3-AA32-4554-B616-053B4070F894}"/>
                </a:ext>
              </a:extLst>
            </p:cNvPr>
            <p:cNvSpPr/>
            <p:nvPr/>
          </p:nvSpPr>
          <p:spPr>
            <a:xfrm>
              <a:off x="9841364" y="2765267"/>
              <a:ext cx="1419348" cy="137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DIR MOTOR2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6B28E05-8086-4C75-AE42-C73DC4DC43A3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65" y="2246795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934ACF64-A9F6-4896-A017-4D081E180F0D}"/>
                </a:ext>
              </a:extLst>
            </p:cNvPr>
            <p:cNvSpPr/>
            <p:nvPr/>
          </p:nvSpPr>
          <p:spPr>
            <a:xfrm>
              <a:off x="9841364" y="4048908"/>
              <a:ext cx="898726" cy="516431"/>
            </a:xfrm>
            <a:prstGeom prst="roundRect">
              <a:avLst>
                <a:gd name="adj" fmla="val 9585"/>
              </a:avLst>
            </a:prstGeom>
            <a:solidFill>
              <a:srgbClr val="D600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DC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MOTOR1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D7CD0F2-40C8-4426-A024-ED157B05B049}"/>
                </a:ext>
              </a:extLst>
            </p:cNvPr>
            <p:cNvCxnSpPr>
              <a:cxnSpLocks/>
            </p:cNvCxnSpPr>
            <p:nvPr/>
          </p:nvCxnSpPr>
          <p:spPr>
            <a:xfrm>
              <a:off x="9372086" y="3755421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134B4BA7-2E38-4C22-BA6F-F030F98AF191}"/>
                </a:ext>
              </a:extLst>
            </p:cNvPr>
            <p:cNvSpPr/>
            <p:nvPr/>
          </p:nvSpPr>
          <p:spPr>
            <a:xfrm>
              <a:off x="9850576" y="3686452"/>
              <a:ext cx="1419348" cy="1379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DIR MOTOR1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78B392-3AEB-4E14-9923-77FD3FD4A5CB}"/>
                </a:ext>
              </a:extLst>
            </p:cNvPr>
            <p:cNvCxnSpPr>
              <a:cxnSpLocks/>
            </p:cNvCxnSpPr>
            <p:nvPr/>
          </p:nvCxnSpPr>
          <p:spPr>
            <a:xfrm>
              <a:off x="9372665" y="4307123"/>
              <a:ext cx="44434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E8CCDC79-EEA1-4355-A92E-B8EE630794BC}"/>
                </a:ext>
              </a:extLst>
            </p:cNvPr>
            <p:cNvSpPr/>
            <p:nvPr/>
          </p:nvSpPr>
          <p:spPr>
            <a:xfrm>
              <a:off x="5191006" y="5570730"/>
              <a:ext cx="1828352" cy="380295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 POWER ON/OFF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E99EC66B-9339-46F3-84F4-F503C70318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88940" y="5284005"/>
              <a:ext cx="546548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5ACEE3AD-3FC1-4102-8E37-EA26BD253991}"/>
                </a:ext>
              </a:extLst>
            </p:cNvPr>
            <p:cNvSpPr/>
            <p:nvPr/>
          </p:nvSpPr>
          <p:spPr>
            <a:xfrm>
              <a:off x="3648561" y="5362282"/>
              <a:ext cx="1287639" cy="597716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Micro USB</a:t>
              </a:r>
            </a:p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Programable and charge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37F32A7-3657-42E8-82EF-11F0D2C06D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6507" y="5121105"/>
              <a:ext cx="0" cy="241177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852638B-804A-4056-B5A3-AB2D04E71536}"/>
                </a:ext>
              </a:extLst>
            </p:cNvPr>
            <p:cNvCxnSpPr>
              <a:cxnSpLocks/>
            </p:cNvCxnSpPr>
            <p:nvPr/>
          </p:nvCxnSpPr>
          <p:spPr>
            <a:xfrm>
              <a:off x="6035488" y="5265626"/>
              <a:ext cx="0" cy="30510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BFAFEAA-337B-441E-8C91-6B4AE68414C3}"/>
                </a:ext>
              </a:extLst>
            </p:cNvPr>
            <p:cNvSpPr/>
            <p:nvPr/>
          </p:nvSpPr>
          <p:spPr>
            <a:xfrm>
              <a:off x="6557038" y="1086456"/>
              <a:ext cx="812507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SWITCH1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DE761D9-1FC5-45BB-B1E9-58E9EE8EB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63292" y="1357328"/>
              <a:ext cx="0" cy="207965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948B84B9-CD3F-4BA9-B269-889AE13237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61863" y="1357328"/>
              <a:ext cx="0" cy="2079652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052A9610-352D-44F2-9747-72E142CEAA1A}"/>
                </a:ext>
              </a:extLst>
            </p:cNvPr>
            <p:cNvSpPr/>
            <p:nvPr/>
          </p:nvSpPr>
          <p:spPr>
            <a:xfrm>
              <a:off x="6551225" y="830839"/>
              <a:ext cx="818320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GPIO4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86EDCB64-7DB3-4E23-9469-220E6BF3E2D2}"/>
                </a:ext>
              </a:extLst>
            </p:cNvPr>
            <p:cNvSpPr/>
            <p:nvPr/>
          </p:nvSpPr>
          <p:spPr>
            <a:xfrm>
              <a:off x="7726398" y="1081733"/>
              <a:ext cx="870929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SWITCH2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692E5559-B55D-41CA-8A21-65813835469D}"/>
                </a:ext>
              </a:extLst>
            </p:cNvPr>
            <p:cNvSpPr/>
            <p:nvPr/>
          </p:nvSpPr>
          <p:spPr>
            <a:xfrm>
              <a:off x="7719479" y="824447"/>
              <a:ext cx="870928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AE8F452C-35E0-4E18-A194-F3B5AA67971D}"/>
                </a:ext>
              </a:extLst>
            </p:cNvPr>
            <p:cNvSpPr/>
            <p:nvPr/>
          </p:nvSpPr>
          <p:spPr>
            <a:xfrm rot="16200000">
              <a:off x="9676732" y="1538390"/>
              <a:ext cx="575540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293C222F-A916-4668-880B-B52485A71E1A}"/>
                </a:ext>
              </a:extLst>
            </p:cNvPr>
            <p:cNvSpPr/>
            <p:nvPr/>
          </p:nvSpPr>
          <p:spPr>
            <a:xfrm rot="16200000">
              <a:off x="10329592" y="1533829"/>
              <a:ext cx="580852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PWM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6CB8CC52-D0F4-4226-8C80-179922824671}"/>
                </a:ext>
              </a:extLst>
            </p:cNvPr>
            <p:cNvSpPr/>
            <p:nvPr/>
          </p:nvSpPr>
          <p:spPr>
            <a:xfrm rot="16200000">
              <a:off x="9995187" y="1541048"/>
              <a:ext cx="580854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BC02A715-7E96-4C9D-B418-22B36B1ECEB1}"/>
                </a:ext>
              </a:extLst>
            </p:cNvPr>
            <p:cNvSpPr/>
            <p:nvPr/>
          </p:nvSpPr>
          <p:spPr>
            <a:xfrm rot="16200000">
              <a:off x="9686258" y="4792453"/>
              <a:ext cx="575540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BB76C861-B90A-42AA-8C3F-661EF4812513}"/>
                </a:ext>
              </a:extLst>
            </p:cNvPr>
            <p:cNvSpPr/>
            <p:nvPr/>
          </p:nvSpPr>
          <p:spPr>
            <a:xfrm rot="16200000">
              <a:off x="10339118" y="4787892"/>
              <a:ext cx="580852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PWM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B2FF6852-53B9-46D7-9409-28AD37D912DB}"/>
                </a:ext>
              </a:extLst>
            </p:cNvPr>
            <p:cNvSpPr/>
            <p:nvPr/>
          </p:nvSpPr>
          <p:spPr>
            <a:xfrm rot="16200000">
              <a:off x="10004713" y="4795111"/>
              <a:ext cx="580854" cy="227847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A47CCA64-8A69-409D-905B-015A758AF3CE}"/>
                </a:ext>
              </a:extLst>
            </p:cNvPr>
            <p:cNvSpPr/>
            <p:nvPr/>
          </p:nvSpPr>
          <p:spPr>
            <a:xfrm rot="16200000">
              <a:off x="9618671" y="5510527"/>
              <a:ext cx="713392" cy="22784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59959170-21A5-428A-826A-94677A277026}"/>
                </a:ext>
              </a:extLst>
            </p:cNvPr>
            <p:cNvSpPr/>
            <p:nvPr/>
          </p:nvSpPr>
          <p:spPr>
            <a:xfrm rot="16200000">
              <a:off x="10270861" y="5506635"/>
              <a:ext cx="718705" cy="22650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GPIO27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5A39B0A2-C1D6-4E80-B91D-9E22E0381040}"/>
                </a:ext>
              </a:extLst>
            </p:cNvPr>
            <p:cNvSpPr/>
            <p:nvPr/>
          </p:nvSpPr>
          <p:spPr>
            <a:xfrm rot="16200000">
              <a:off x="9936456" y="5512516"/>
              <a:ext cx="718707" cy="22918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GPIO26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D5AAB5B3-6713-495E-B650-F20DBADE7AD5}"/>
                </a:ext>
              </a:extLst>
            </p:cNvPr>
            <p:cNvSpPr/>
            <p:nvPr/>
          </p:nvSpPr>
          <p:spPr>
            <a:xfrm>
              <a:off x="1378736" y="5359805"/>
              <a:ext cx="1049621" cy="1761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LED BUITIN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BE656ED-CA48-4A35-B589-5B70885301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168" y="3711303"/>
              <a:ext cx="212935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09958C3-56B6-4DEA-975F-6D10856642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03167" y="3711303"/>
              <a:ext cx="3049" cy="1744411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3DEF9F-B37A-4746-850C-79F645C7A0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8357" y="5451513"/>
              <a:ext cx="1077860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5355C64F-E91D-483E-A526-CA69BC1F98DE}"/>
                </a:ext>
              </a:extLst>
            </p:cNvPr>
            <p:cNvSpPr/>
            <p:nvPr/>
          </p:nvSpPr>
          <p:spPr>
            <a:xfrm>
              <a:off x="423745" y="5354432"/>
              <a:ext cx="905324" cy="18147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GPIO2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190FA7C6-9BEA-42B3-8D6D-713F5FFCCA85}"/>
                </a:ext>
              </a:extLst>
            </p:cNvPr>
            <p:cNvSpPr/>
            <p:nvPr/>
          </p:nvSpPr>
          <p:spPr>
            <a:xfrm>
              <a:off x="1451910" y="1824528"/>
              <a:ext cx="984557" cy="490776"/>
            </a:xfrm>
            <a:prstGeom prst="roundRect">
              <a:avLst>
                <a:gd name="adj" fmla="val 6062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BATTERY MONITOR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0" name="Rectangle: Rounded Corners 149">
              <a:extLst>
                <a:ext uri="{FF2B5EF4-FFF2-40B4-BE49-F238E27FC236}">
                  <a16:creationId xmlns:a16="http://schemas.microsoft.com/office/drawing/2014/main" id="{51976A82-01EC-4C76-AAE5-48B874DDA1D6}"/>
                </a:ext>
              </a:extLst>
            </p:cNvPr>
            <p:cNvSpPr/>
            <p:nvPr/>
          </p:nvSpPr>
          <p:spPr>
            <a:xfrm>
              <a:off x="422156" y="1822680"/>
              <a:ext cx="976476" cy="216217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GPIO33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2" name="Rectangle: Rounded Corners 151">
              <a:extLst>
                <a:ext uri="{FF2B5EF4-FFF2-40B4-BE49-F238E27FC236}">
                  <a16:creationId xmlns:a16="http://schemas.microsoft.com/office/drawing/2014/main" id="{6EDEABDF-B543-4165-B75E-9397255A676E}"/>
                </a:ext>
              </a:extLst>
            </p:cNvPr>
            <p:cNvSpPr/>
            <p:nvPr/>
          </p:nvSpPr>
          <p:spPr>
            <a:xfrm>
              <a:off x="272407" y="1354492"/>
              <a:ext cx="2311871" cy="1053516"/>
            </a:xfrm>
            <a:prstGeom prst="roundRect">
              <a:avLst>
                <a:gd name="adj" fmla="val 4600"/>
              </a:avLst>
            </a:prstGeom>
            <a:noFill/>
            <a:ln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53" name="Rectangle: Rounded Corners 152">
              <a:extLst>
                <a:ext uri="{FF2B5EF4-FFF2-40B4-BE49-F238E27FC236}">
                  <a16:creationId xmlns:a16="http://schemas.microsoft.com/office/drawing/2014/main" id="{AF6AB445-FF62-4FD7-B0EB-59B460631DC8}"/>
                </a:ext>
              </a:extLst>
            </p:cNvPr>
            <p:cNvSpPr/>
            <p:nvPr/>
          </p:nvSpPr>
          <p:spPr>
            <a:xfrm>
              <a:off x="419765" y="2096938"/>
              <a:ext cx="978867" cy="2162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latin typeface="Kanit" panose="00000500000000000000" pitchFamily="2" charset="-34"/>
                  <a:cs typeface="Kanit" panose="00000500000000000000" pitchFamily="2" charset="-34"/>
                </a:rPr>
                <a:t>ADC5</a:t>
              </a:r>
              <a:endParaRPr lang="th-TH" sz="12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C1B8DEA-34F7-4A43-A08B-40EF2B389BB8}"/>
                </a:ext>
              </a:extLst>
            </p:cNvPr>
            <p:cNvSpPr txBox="1"/>
            <p:nvPr/>
          </p:nvSpPr>
          <p:spPr>
            <a:xfrm>
              <a:off x="336725" y="1417481"/>
              <a:ext cx="211054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Kanit" panose="00000500000000000000" pitchFamily="2" charset="-34"/>
                  <a:cs typeface="Kanit" panose="00000500000000000000" pitchFamily="2" charset="-34"/>
                </a:rPr>
                <a:t>Voltage divider (R1=R2=22K)</a:t>
              </a:r>
            </a:p>
            <a:p>
              <a:pPr algn="ctr"/>
              <a:r>
                <a:rPr lang="en-US" sz="1000" b="1" dirty="0">
                  <a:latin typeface="Kanit" panose="00000500000000000000" pitchFamily="2" charset="-34"/>
                  <a:cs typeface="Kanit" panose="00000500000000000000" pitchFamily="2" charset="-34"/>
                </a:rPr>
                <a:t>** VBAT = VBAT / 2 **</a:t>
              </a:r>
              <a:endParaRPr lang="th-TH" sz="1000" b="1" dirty="0"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0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Home - KBIDE - IDE for everyone.">
            <a:extLst>
              <a:ext uri="{FF2B5EF4-FFF2-40B4-BE49-F238E27FC236}">
                <a16:creationId xmlns:a16="http://schemas.microsoft.com/office/drawing/2014/main" id="{4D64A34C-D885-47FC-AFD1-57B58C367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C448518-96DF-4E7F-ACA2-AB14A8D8750E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8E0BA0-C4BB-4E3E-B944-5B147D014F55}"/>
              </a:ext>
            </a:extLst>
          </p:cNvPr>
          <p:cNvSpPr txBox="1"/>
          <p:nvPr/>
        </p:nvSpPr>
        <p:spPr>
          <a:xfrm>
            <a:off x="6473708" y="517673"/>
            <a:ext cx="4287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Kanit" panose="00000500000000000000" pitchFamily="2" charset="-34"/>
                <a:cs typeface="Kanit" panose="00000500000000000000" pitchFamily="2" charset="-34"/>
                <a:hlinkClick r:id="rId3"/>
              </a:rPr>
              <a:t>https://kbide.org/</a:t>
            </a:r>
            <a:endParaRPr lang="th-TH" sz="3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4F681-5459-41CD-AAA8-5FBE849D4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377" y="1121409"/>
            <a:ext cx="9271246" cy="4956569"/>
          </a:xfrm>
          <a:prstGeom prst="rect">
            <a:avLst/>
          </a:prstGeom>
        </p:spPr>
      </p:pic>
      <p:pic>
        <p:nvPicPr>
          <p:cNvPr id="15" name="รูปภาพ 15">
            <a:extLst>
              <a:ext uri="{FF2B5EF4-FFF2-40B4-BE49-F238E27FC236}">
                <a16:creationId xmlns:a16="http://schemas.microsoft.com/office/drawing/2014/main" id="{E23AC183-951B-45D2-A099-1696B106876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71D017-CD4C-487E-BC3E-D8E83D4707F4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9CE0E0-B85F-4587-96B0-118ECDADDAB9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F4771-CAE3-4C8F-B7D2-575F72A38C7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22941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849026-86A5-4604-9D14-55B5006DF1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6" b="-1"/>
          <a:stretch/>
        </p:blipFill>
        <p:spPr>
          <a:xfrm>
            <a:off x="241176" y="1296522"/>
            <a:ext cx="4073371" cy="34494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A59F5E-8268-4304-BDDC-7B11328A5312}"/>
              </a:ext>
            </a:extLst>
          </p:cNvPr>
          <p:cNvSpPr txBox="1"/>
          <p:nvPr/>
        </p:nvSpPr>
        <p:spPr>
          <a:xfrm>
            <a:off x="328776" y="4834119"/>
            <a:ext cx="3586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เลือก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ให้ตรงกับระบบปฏิบัติการของเรา</a:t>
            </a:r>
          </a:p>
          <a:p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เช่น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Windows 10 64bit </a:t>
            </a:r>
            <a:r>
              <a:rPr lang="th-TH" sz="1200" dirty="0">
                <a:latin typeface="Kanit" panose="00000500000000000000" pitchFamily="2" charset="-34"/>
                <a:cs typeface="Kanit" panose="00000500000000000000" pitchFamily="2" charset="-34"/>
              </a:rPr>
              <a:t>ให้เลือก </a:t>
            </a: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KB-IDE_win64.exe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CDF3FA-797B-4497-A129-C065CEEF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099" y="838840"/>
            <a:ext cx="2933351" cy="2290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B8D31C-A379-477D-8B8E-188265020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080" y="838840"/>
            <a:ext cx="2957744" cy="22909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226F98-BC94-4EDA-B6E3-4034FF96B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005" y="3600460"/>
            <a:ext cx="2957743" cy="2290941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7533AC33-8BFF-4292-9D16-F0562F02A627}"/>
              </a:ext>
            </a:extLst>
          </p:cNvPr>
          <p:cNvSpPr/>
          <p:nvPr/>
        </p:nvSpPr>
        <p:spPr>
          <a:xfrm>
            <a:off x="8625843" y="1740175"/>
            <a:ext cx="213405" cy="48827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2C628D90-8A17-4C12-BDDB-9CBC15138CA8}"/>
              </a:ext>
            </a:extLst>
          </p:cNvPr>
          <p:cNvSpPr/>
          <p:nvPr/>
        </p:nvSpPr>
        <p:spPr>
          <a:xfrm rot="5400000">
            <a:off x="10364173" y="3120107"/>
            <a:ext cx="213405" cy="488272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CAD780-414D-41AB-8A62-47241BCF293A}"/>
              </a:ext>
            </a:extLst>
          </p:cNvPr>
          <p:cNvSpPr/>
          <p:nvPr/>
        </p:nvSpPr>
        <p:spPr>
          <a:xfrm>
            <a:off x="7891638" y="2299986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7CC1D6-1D60-4695-81AC-C868958056FF}"/>
              </a:ext>
            </a:extLst>
          </p:cNvPr>
          <p:cNvSpPr/>
          <p:nvPr/>
        </p:nvSpPr>
        <p:spPr>
          <a:xfrm>
            <a:off x="11403274" y="2299986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150354-DECD-4C5F-8739-C0600A2C7C69}"/>
              </a:ext>
            </a:extLst>
          </p:cNvPr>
          <p:cNvSpPr/>
          <p:nvPr/>
        </p:nvSpPr>
        <p:spPr>
          <a:xfrm>
            <a:off x="11428218" y="5064952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DD108A-9582-4FDD-AE2C-ED01A5CBD158}"/>
              </a:ext>
            </a:extLst>
          </p:cNvPr>
          <p:cNvSpPr/>
          <p:nvPr/>
        </p:nvSpPr>
        <p:spPr>
          <a:xfrm>
            <a:off x="5529099" y="4122947"/>
            <a:ext cx="3096744" cy="93596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หลังจาก </a:t>
            </a:r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600" dirty="0">
                <a:latin typeface="Kanit" panose="00000500000000000000" pitchFamily="2" charset="-34"/>
                <a:cs typeface="Kanit" panose="00000500000000000000" pitchFamily="2" charset="-34"/>
              </a:rPr>
              <a:t>เรียบร้อยให้ทำการติดตั้งโปรแกรมได้เลย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CD6B289-EC4F-4B63-B4E5-66422300122F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4" name="รูปภาพ 15">
            <a:extLst>
              <a:ext uri="{FF2B5EF4-FFF2-40B4-BE49-F238E27FC236}">
                <a16:creationId xmlns:a16="http://schemas.microsoft.com/office/drawing/2014/main" id="{75E8CF7C-C993-48D8-825C-ED94AC82F3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FCC51D2-5999-4D3A-9CD4-686C000D87D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4F9B25-4038-4D05-A2BC-2911C380F06F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8F9B37A-EA01-4B01-BD5E-6635B5214AEB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8" name="Picture 4" descr="Home - KBIDE - IDE for everyone.">
            <a:extLst>
              <a:ext uri="{FF2B5EF4-FFF2-40B4-BE49-F238E27FC236}">
                <a16:creationId xmlns:a16="http://schemas.microsoft.com/office/drawing/2014/main" id="{E0197ECE-68F2-4BDF-ADF3-C587A5C08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06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C6C53E-717F-4ECF-8641-839BCA7BC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705" y="721485"/>
            <a:ext cx="10190749" cy="546976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595401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โปรแกรม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877E83A-E254-4273-9388-FCFEF271EFDA}"/>
              </a:ext>
            </a:extLst>
          </p:cNvPr>
          <p:cNvSpPr/>
          <p:nvPr/>
        </p:nvSpPr>
        <p:spPr>
          <a:xfrm>
            <a:off x="888583" y="1447059"/>
            <a:ext cx="1410734" cy="4447713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CB8728F-6BCF-46C7-932E-89C3B88C1671}"/>
              </a:ext>
            </a:extLst>
          </p:cNvPr>
          <p:cNvSpPr/>
          <p:nvPr/>
        </p:nvSpPr>
        <p:spPr>
          <a:xfrm>
            <a:off x="2104930" y="1013533"/>
            <a:ext cx="2458192" cy="433525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E6F53E8-94CF-4F86-9F51-EC9177BA05CC}"/>
              </a:ext>
            </a:extLst>
          </p:cNvPr>
          <p:cNvSpPr/>
          <p:nvPr/>
        </p:nvSpPr>
        <p:spPr>
          <a:xfrm>
            <a:off x="8178736" y="1013533"/>
            <a:ext cx="2891718" cy="433525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566DF-1113-4E9A-AA9F-70C571B9039E}"/>
              </a:ext>
            </a:extLst>
          </p:cNvPr>
          <p:cNvSpPr txBox="1"/>
          <p:nvPr/>
        </p:nvSpPr>
        <p:spPr>
          <a:xfrm>
            <a:off x="2729855" y="4864963"/>
            <a:ext cx="5578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แถบสำหรับเรียกใช้คำสั่งต่างๆในการเขียนโปรแกรม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F0B385-2D2E-4777-97E4-EB2D7AB08F08}"/>
              </a:ext>
            </a:extLst>
          </p:cNvPr>
          <p:cNvCxnSpPr/>
          <p:nvPr/>
        </p:nvCxnSpPr>
        <p:spPr>
          <a:xfrm flipH="1">
            <a:off x="2432482" y="5042517"/>
            <a:ext cx="2973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05B4BE-5A3D-423A-B34D-079F984351D4}"/>
              </a:ext>
            </a:extLst>
          </p:cNvPr>
          <p:cNvSpPr txBox="1"/>
          <p:nvPr/>
        </p:nvSpPr>
        <p:spPr>
          <a:xfrm>
            <a:off x="2729855" y="1909471"/>
            <a:ext cx="3117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2.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แถบสำหรับเลือกบอร์ด</a:t>
            </a:r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,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ตั้งค่า และ ส่วนเสริมต่างๆ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E5C1FD-61AB-4934-A5DB-644166541873}"/>
              </a:ext>
            </a:extLst>
          </p:cNvPr>
          <p:cNvCxnSpPr>
            <a:cxnSpLocks/>
          </p:cNvCxnSpPr>
          <p:nvPr/>
        </p:nvCxnSpPr>
        <p:spPr>
          <a:xfrm flipH="1" flipV="1">
            <a:off x="3947576" y="1538612"/>
            <a:ext cx="1" cy="356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C379822-EA4C-472D-8FFB-E14F9906A9D5}"/>
              </a:ext>
            </a:extLst>
          </p:cNvPr>
          <p:cNvSpPr txBox="1"/>
          <p:nvPr/>
        </p:nvSpPr>
        <p:spPr>
          <a:xfrm>
            <a:off x="7838983" y="1909471"/>
            <a:ext cx="3298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3. </a:t>
            </a:r>
            <a:r>
              <a:rPr lang="th-TH" sz="20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แถบสำหรับการตรวจสอบโค๊ตและอัพโหลดโค๊ตไปที่บอร์ด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9117F02-92F2-4487-997B-48B9DF2B29A7}"/>
              </a:ext>
            </a:extLst>
          </p:cNvPr>
          <p:cNvCxnSpPr>
            <a:cxnSpLocks/>
          </p:cNvCxnSpPr>
          <p:nvPr/>
        </p:nvCxnSpPr>
        <p:spPr>
          <a:xfrm flipH="1" flipV="1">
            <a:off x="9624594" y="1552884"/>
            <a:ext cx="1" cy="3565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รูปภาพ 15">
            <a:extLst>
              <a:ext uri="{FF2B5EF4-FFF2-40B4-BE49-F238E27FC236}">
                <a16:creationId xmlns:a16="http://schemas.microsoft.com/office/drawing/2014/main" id="{E22C6721-EC1E-4EF0-A471-8B716EABE5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54FF85-D50C-41F5-8BFE-5DC6C08500E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4775E-0FDD-4EA1-A7E7-30A156A71738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09D970-0B89-4F0C-9EB5-640AE88190C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2" name="Picture 4" descr="Home - KBIDE - IDE for everyone.">
            <a:extLst>
              <a:ext uri="{FF2B5EF4-FFF2-40B4-BE49-F238E27FC236}">
                <a16:creationId xmlns:a16="http://schemas.microsoft.com/office/drawing/2014/main" id="{1576B06D-A739-4664-853C-926EA96A2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48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59166"/>
            <a:ext cx="6762153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การเปลี่ยนรูปแบบการเขียนโปรแกรม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15503D-AA8A-4D85-B9CD-0E5FFC90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15"/>
          <a:stretch/>
        </p:blipFill>
        <p:spPr>
          <a:xfrm>
            <a:off x="836116" y="675597"/>
            <a:ext cx="10687100" cy="5503409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2001F0E-52DE-424B-A156-83C8042013A2}"/>
              </a:ext>
            </a:extLst>
          </p:cNvPr>
          <p:cNvSpPr/>
          <p:nvPr/>
        </p:nvSpPr>
        <p:spPr>
          <a:xfrm>
            <a:off x="2521230" y="967414"/>
            <a:ext cx="390646" cy="449228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F68D57D-6539-41A8-B0DA-925B92FCAD2C}"/>
              </a:ext>
            </a:extLst>
          </p:cNvPr>
          <p:cNvCxnSpPr/>
          <p:nvPr/>
        </p:nvCxnSpPr>
        <p:spPr>
          <a:xfrm>
            <a:off x="2894120" y="1420427"/>
            <a:ext cx="506028" cy="8433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4749F5-4362-498B-AA18-35CFEAE79E9D}"/>
              </a:ext>
            </a:extLst>
          </p:cNvPr>
          <p:cNvSpPr/>
          <p:nvPr/>
        </p:nvSpPr>
        <p:spPr>
          <a:xfrm>
            <a:off x="3599999" y="2978072"/>
            <a:ext cx="2605491" cy="1540661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D08DC1A-9288-47FC-95AF-649A38E18A70}"/>
              </a:ext>
            </a:extLst>
          </p:cNvPr>
          <p:cNvSpPr/>
          <p:nvPr/>
        </p:nvSpPr>
        <p:spPr>
          <a:xfrm>
            <a:off x="6205490" y="2956159"/>
            <a:ext cx="2605491" cy="1540661"/>
          </a:xfrm>
          <a:prstGeom prst="roundRect">
            <a:avLst>
              <a:gd name="adj" fmla="val 7857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F5FE5B-C466-4254-8C45-4EDE953429E3}"/>
              </a:ext>
            </a:extLst>
          </p:cNvPr>
          <p:cNvSpPr txBox="1"/>
          <p:nvPr/>
        </p:nvSpPr>
        <p:spPr>
          <a:xfrm>
            <a:off x="3665200" y="4583270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การเขียนในรูปแบบ </a:t>
            </a:r>
            <a:r>
              <a:rPr lang="en-US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Blocks</a:t>
            </a:r>
            <a:endParaRPr lang="th-TH" sz="18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1E412F-40B6-4E1E-AF84-7486157AC232}"/>
              </a:ext>
            </a:extLst>
          </p:cNvPr>
          <p:cNvSpPr txBox="1"/>
          <p:nvPr/>
        </p:nvSpPr>
        <p:spPr>
          <a:xfrm>
            <a:off x="6135748" y="2497889"/>
            <a:ext cx="2727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การเขียนในรูปแบบ </a:t>
            </a:r>
            <a:r>
              <a:rPr lang="en-US" sz="18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Coding</a:t>
            </a:r>
            <a:endParaRPr lang="th-TH" sz="18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1" name="รูปภาพ 15">
            <a:extLst>
              <a:ext uri="{FF2B5EF4-FFF2-40B4-BE49-F238E27FC236}">
                <a16:creationId xmlns:a16="http://schemas.microsoft.com/office/drawing/2014/main" id="{AD3B8452-78AC-4A4C-93FF-9577E4AB75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9D3704-F275-47CA-9E87-70B6932F7B1A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ECCC14-D961-4F1F-8728-6017276AEEEB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2500FA-6EE6-453E-ACA4-04FFFAE31B3D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6" name="Picture 4" descr="Home - KBIDE - IDE for everyone.">
            <a:extLst>
              <a:ext uri="{FF2B5EF4-FFF2-40B4-BE49-F238E27FC236}">
                <a16:creationId xmlns:a16="http://schemas.microsoft.com/office/drawing/2014/main" id="{16F9373D-DD3D-4263-855A-289561A54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914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ติดตั้งบอร์ด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b="1" dirty="0" err="1"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CF7E9-9B20-4D58-A983-52A7ACDA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3" y="902045"/>
            <a:ext cx="9157411" cy="51489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4F42C7-AFFD-4290-8FFD-01E2D4C8D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85" t="21232" r="18396" b="36648"/>
          <a:stretch/>
        </p:blipFill>
        <p:spPr>
          <a:xfrm>
            <a:off x="9773158" y="109710"/>
            <a:ext cx="2276856" cy="71805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91523E-E8FD-4754-BF45-A91AE649C52E}"/>
              </a:ext>
            </a:extLst>
          </p:cNvPr>
          <p:cNvSpPr txBox="1"/>
          <p:nvPr/>
        </p:nvSpPr>
        <p:spPr>
          <a:xfrm>
            <a:off x="9949623" y="81736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D87326-FD79-45A7-8071-3AB6A5501D59}"/>
              </a:ext>
            </a:extLst>
          </p:cNvPr>
          <p:cNvSpPr/>
          <p:nvPr/>
        </p:nvSpPr>
        <p:spPr>
          <a:xfrm>
            <a:off x="6219104" y="3316588"/>
            <a:ext cx="417916" cy="435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6F1E13-DB73-4DDD-8F71-51162C2D10FF}"/>
              </a:ext>
            </a:extLst>
          </p:cNvPr>
          <p:cNvSpPr/>
          <p:nvPr/>
        </p:nvSpPr>
        <p:spPr>
          <a:xfrm rot="10800000">
            <a:off x="6676700" y="3316584"/>
            <a:ext cx="2806224" cy="43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7B146F9-7E1C-477F-9D9C-92CF76110D4E}"/>
              </a:ext>
            </a:extLst>
          </p:cNvPr>
          <p:cNvSpPr/>
          <p:nvPr/>
        </p:nvSpPr>
        <p:spPr>
          <a:xfrm>
            <a:off x="9578867" y="3175149"/>
            <a:ext cx="2471147" cy="718058"/>
          </a:xfrm>
          <a:prstGeom prst="roundRect">
            <a:avLst>
              <a:gd name="adj" fmla="val 100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คลิ๊กเพื่อ </a:t>
            </a: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Download </a:t>
            </a:r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บอร์ด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1326BCE-3D56-40F8-9858-8473487C8BDA}"/>
              </a:ext>
            </a:extLst>
          </p:cNvPr>
          <p:cNvSpPr/>
          <p:nvPr/>
        </p:nvSpPr>
        <p:spPr>
          <a:xfrm>
            <a:off x="9265421" y="18982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" name="รูปภาพ 15">
            <a:extLst>
              <a:ext uri="{FF2B5EF4-FFF2-40B4-BE49-F238E27FC236}">
                <a16:creationId xmlns:a16="http://schemas.microsoft.com/office/drawing/2014/main" id="{0F9FCC52-28A6-45A3-9DF4-6475DC2AA6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838138D-24E7-4C1A-905C-4CEE956552FC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4E4DEB-A970-478A-A562-B948F0C9C8A2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861095-DE68-4037-A51B-693733CB04BF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0292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การเลือกบอร์ดที่จะใช้เขียนโปรแกรม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CEE122-3415-4BCD-8179-5DF7D95B7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85" t="21232" r="18396" b="36648"/>
          <a:stretch/>
        </p:blipFill>
        <p:spPr>
          <a:xfrm>
            <a:off x="9773158" y="109710"/>
            <a:ext cx="2276856" cy="7180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0D54E0-A954-4291-A7D6-0590A9C09BA9}"/>
              </a:ext>
            </a:extLst>
          </p:cNvPr>
          <p:cNvSpPr txBox="1"/>
          <p:nvPr/>
        </p:nvSpPr>
        <p:spPr>
          <a:xfrm>
            <a:off x="9949623" y="817361"/>
            <a:ext cx="1923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3457B-1B77-46E0-A0F1-08873A9EF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0" y="902020"/>
            <a:ext cx="9305838" cy="4999645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2D6C29-1B92-4F70-9946-26D46A418EF6}"/>
              </a:ext>
            </a:extLst>
          </p:cNvPr>
          <p:cNvSpPr/>
          <p:nvPr/>
        </p:nvSpPr>
        <p:spPr>
          <a:xfrm>
            <a:off x="9478497" y="3497803"/>
            <a:ext cx="2653416" cy="2377176"/>
          </a:xfrm>
          <a:prstGeom prst="roundRect">
            <a:avLst>
              <a:gd name="adj" fmla="val 5676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เลือกบอร์ดเป็น 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1600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171450" indent="-1714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 DOIT DEVKIT V2</a:t>
            </a:r>
          </a:p>
          <a:p>
            <a:r>
              <a:rPr lang="th-TH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อย่างใดอย่างหนึง</a:t>
            </a:r>
          </a:p>
          <a:p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</a:t>
            </a:r>
            <a:endParaRPr lang="th-TH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1600" u="sng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  <a:r>
              <a:rPr lang="th-TH" sz="1600" u="sng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แนะนำ</a:t>
            </a:r>
          </a:p>
          <a:p>
            <a:r>
              <a:rPr lang="en-US" sz="1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1600" b="1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1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1C5D1A-F9DE-4906-A7A2-EE44D0600AAE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A5A4F32F-962B-4241-8F50-69F6FB4FF010}"/>
              </a:ext>
            </a:extLst>
          </p:cNvPr>
          <p:cNvSpPr/>
          <p:nvPr/>
        </p:nvSpPr>
        <p:spPr>
          <a:xfrm rot="10800000">
            <a:off x="2947358" y="4438656"/>
            <a:ext cx="6500466" cy="435005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3846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6C52-51F2-448C-9AF8-CF356F96DF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93" t="23904" r="11115" b="9047"/>
          <a:stretch/>
        </p:blipFill>
        <p:spPr>
          <a:xfrm>
            <a:off x="9734295" y="85432"/>
            <a:ext cx="2354580" cy="7375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E6823F-2066-4253-9CDE-5C3B3BDB948B}"/>
              </a:ext>
            </a:extLst>
          </p:cNvPr>
          <p:cNvSpPr txBox="1"/>
          <p:nvPr/>
        </p:nvSpPr>
        <p:spPr>
          <a:xfrm>
            <a:off x="9949623" y="81736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8604E1-9ECF-40CE-986F-60070487326F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6A623-BE4F-4D37-BD18-847880F56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74" y="817361"/>
            <a:ext cx="9601200" cy="5248389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4CB888B0-BD37-4287-AA5A-7F8538106F18}"/>
              </a:ext>
            </a:extLst>
          </p:cNvPr>
          <p:cNvSpPr/>
          <p:nvPr/>
        </p:nvSpPr>
        <p:spPr>
          <a:xfrm>
            <a:off x="7757982" y="3609551"/>
            <a:ext cx="417916" cy="43518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9D6F737-8B83-414B-8F6F-607D7530E13E}"/>
              </a:ext>
            </a:extLst>
          </p:cNvPr>
          <p:cNvSpPr/>
          <p:nvPr/>
        </p:nvSpPr>
        <p:spPr>
          <a:xfrm rot="10800000">
            <a:off x="8222013" y="3598327"/>
            <a:ext cx="1512282" cy="435187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8BF4D7-E320-43E6-BA46-A0FBE45C5FC9}"/>
              </a:ext>
            </a:extLst>
          </p:cNvPr>
          <p:cNvSpPr/>
          <p:nvPr/>
        </p:nvSpPr>
        <p:spPr>
          <a:xfrm>
            <a:off x="9766363" y="3468115"/>
            <a:ext cx="2322512" cy="718058"/>
          </a:xfrm>
          <a:prstGeom prst="roundRect">
            <a:avLst>
              <a:gd name="adj" fmla="val 1007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คลิ๊กเพื่อ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Download</a:t>
            </a:r>
          </a:p>
          <a:p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 Plugin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5BD253-534C-4B80-A69F-07695FF45843}"/>
              </a:ext>
            </a:extLst>
          </p:cNvPr>
          <p:cNvSpPr/>
          <p:nvPr/>
        </p:nvSpPr>
        <p:spPr>
          <a:xfrm>
            <a:off x="9766363" y="2050377"/>
            <a:ext cx="2354580" cy="903247"/>
          </a:xfrm>
          <a:prstGeom prst="roundRect">
            <a:avLst>
              <a:gd name="adj" fmla="val 1007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ในช่องค้นหาให้พิมหา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“Servo”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แล้วกด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Enter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จะแสดง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ขึ้นมา</a:t>
            </a:r>
            <a:endParaRPr lang="en-US" sz="14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84C47DD2-7BED-4EE0-9157-6A0AE707CB5B}"/>
              </a:ext>
            </a:extLst>
          </p:cNvPr>
          <p:cNvSpPr/>
          <p:nvPr/>
        </p:nvSpPr>
        <p:spPr>
          <a:xfrm rot="10800000">
            <a:off x="6096000" y="2409903"/>
            <a:ext cx="3600000" cy="175873"/>
          </a:xfrm>
          <a:prstGeom prst="rightArrow">
            <a:avLst/>
          </a:prstGeom>
          <a:solidFill>
            <a:srgbClr val="2035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B68A1E3-429E-400E-8EF4-BFA3A37B3841}"/>
              </a:ext>
            </a:extLst>
          </p:cNvPr>
          <p:cNvSpPr/>
          <p:nvPr/>
        </p:nvSpPr>
        <p:spPr>
          <a:xfrm>
            <a:off x="9766363" y="4472898"/>
            <a:ext cx="2354580" cy="1567741"/>
          </a:xfrm>
          <a:prstGeom prst="roundRect">
            <a:avLst>
              <a:gd name="adj" fmla="val 100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ที่จำเป็น</a:t>
            </a:r>
          </a:p>
          <a:p>
            <a:r>
              <a:rPr lang="en-US" sz="1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</a:t>
            </a:r>
            <a:endParaRPr lang="th-TH" sz="16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endParaRPr lang="en-US" sz="16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L298</a:t>
            </a:r>
          </a:p>
        </p:txBody>
      </p:sp>
    </p:spTree>
    <p:extLst>
      <p:ext uri="{BB962C8B-B14F-4D97-AF65-F5344CB8AC3E}">
        <p14:creationId xmlns:p14="http://schemas.microsoft.com/office/powerpoint/2010/main" val="40681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351505-5242-44C9-ACF1-56638B81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54" y="1019814"/>
            <a:ext cx="9282761" cy="469951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การติดตั้ง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0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รูปภาพ 15">
            <a:extLst>
              <a:ext uri="{FF2B5EF4-FFF2-40B4-BE49-F238E27FC236}">
                <a16:creationId xmlns:a16="http://schemas.microsoft.com/office/drawing/2014/main" id="{9B90ACD1-2483-4580-9CBC-F97FFA8123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DC5940A-917A-40E9-8105-36E4950F94C8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09B41-A05B-4F77-BE74-8916C50B61DE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5CC2AE-F30C-463E-A97C-111DEB793308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66C52-51F2-448C-9AF8-CF356F96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93" t="23904" r="11115" b="9047"/>
          <a:stretch/>
        </p:blipFill>
        <p:spPr>
          <a:xfrm>
            <a:off x="9734295" y="85432"/>
            <a:ext cx="2354580" cy="7375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E6823F-2066-4253-9CDE-5C3B3BDB948B}"/>
              </a:ext>
            </a:extLst>
          </p:cNvPr>
          <p:cNvSpPr txBox="1"/>
          <p:nvPr/>
        </p:nvSpPr>
        <p:spPr>
          <a:xfrm>
            <a:off x="9949623" y="817361"/>
            <a:ext cx="19495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คลิกที่เมนู </a:t>
            </a:r>
            <a:r>
              <a:rPr lang="en-US" sz="12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Manager</a:t>
            </a:r>
            <a:endParaRPr lang="th-TH" sz="1200" dirty="0">
              <a:solidFill>
                <a:srgbClr val="FF000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08604E1-9ECF-40CE-986F-60070487326F}"/>
              </a:ext>
            </a:extLst>
          </p:cNvPr>
          <p:cNvSpPr/>
          <p:nvPr/>
        </p:nvSpPr>
        <p:spPr>
          <a:xfrm>
            <a:off x="9260994" y="157404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F5BD253-534C-4B80-A69F-07695FF45843}"/>
              </a:ext>
            </a:extLst>
          </p:cNvPr>
          <p:cNvSpPr/>
          <p:nvPr/>
        </p:nvSpPr>
        <p:spPr>
          <a:xfrm>
            <a:off x="9544616" y="2752859"/>
            <a:ext cx="2354580" cy="903247"/>
          </a:xfrm>
          <a:prstGeom prst="roundRect">
            <a:avLst>
              <a:gd name="adj" fmla="val 10072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เมื่อติดตั้ง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สำเร็จจะปรากฎ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 </a:t>
            </a:r>
            <a:r>
              <a:rPr lang="th-TH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ที่ตัดตั้งแล้วในหัวข้อ </a:t>
            </a:r>
            <a:r>
              <a:rPr lang="en-US" sz="14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Installed</a:t>
            </a: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15BAAC9-BBB6-4ACA-873E-F8AE03CF09E9}"/>
              </a:ext>
            </a:extLst>
          </p:cNvPr>
          <p:cNvSpPr/>
          <p:nvPr/>
        </p:nvSpPr>
        <p:spPr>
          <a:xfrm rot="10800000">
            <a:off x="7997559" y="3062024"/>
            <a:ext cx="1486800" cy="316176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7088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600" b="1" dirty="0">
                <a:latin typeface="Kanit" panose="00000500000000000000" pitchFamily="2" charset="-34"/>
                <a:cs typeface="Kanit" panose="00000500000000000000" pitchFamily="2" charset="-34"/>
              </a:rPr>
              <a:t>ประวัติผู้บรรยาย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C2834A-CB68-4850-B9C3-BB4C3F3D93E7}"/>
              </a:ext>
            </a:extLst>
          </p:cNvPr>
          <p:cNvSpPr txBox="1"/>
          <p:nvPr/>
        </p:nvSpPr>
        <p:spPr>
          <a:xfrm>
            <a:off x="473693" y="982144"/>
            <a:ext cx="11703962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ชื่อ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นายเมธา บุญมา</a:t>
            </a: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(Mr. Meta Boonma) 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การศึกษา</a:t>
            </a:r>
          </a:p>
          <a:p>
            <a:pPr lvl="1"/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2018 :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มหาวิทยาลัยเทคโนโลยีพระจอมเกล้าพระนครเหนือ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	|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ป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.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ตรี เทคโนโลยีวิศวกรรมอิเล็กทรอนิกส์คอมพิวเตอร์</a:t>
            </a:r>
          </a:p>
          <a:p>
            <a:pPr lvl="1"/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2016 : วิทยาลัยเทคนิคสมุทรสงคราม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			| 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ปวส. เทคโนโลยีระบบโทรคมนาคม</a:t>
            </a:r>
          </a:p>
          <a:p>
            <a:pPr lvl="1"/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2013 : 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วิทยาลัยเทคนิคสมุทรสงคราม 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			| 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ปวช. ช่างอิเล็กทรอนิกส์</a:t>
            </a: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ประสบการทำงาน</a:t>
            </a:r>
          </a:p>
          <a:p>
            <a:pPr marL="800100" lvl="1" indent="-342900">
              <a:buFontTx/>
              <a:buChar char="-"/>
            </a:pPr>
            <a:r>
              <a:rPr lang="nl-NL" sz="1800" dirty="0">
                <a:latin typeface="Kanit" panose="00000500000000000000" pitchFamily="2" charset="-34"/>
                <a:cs typeface="Kanit" panose="00000500000000000000" pitchFamily="2" charset="-34"/>
              </a:rPr>
              <a:t>R&amp;D Engineer 		@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FORTH TRACKING SYSTEM Co., Ltd.</a:t>
            </a:r>
          </a:p>
          <a:p>
            <a:pPr marL="800100" lvl="1" indent="-342900">
              <a:buFontTx/>
              <a:buChar char="-"/>
            </a:pP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Software Engineer 	@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FreewillFX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Co.,Ltd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. 					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ปัจจุบัน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Project manager		@ </a:t>
            </a:r>
            <a:r>
              <a:rPr lang="en-US" sz="18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Medical Cannabis Monitoring Platform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 	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ปัจจุบัน</a:t>
            </a:r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ผลงาน 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รางวัลรองชนะเลิศการแข่งขันหุ่นยนต์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ABU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Robocon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Contest Thailand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ในปี 2014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Hoilod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Robot team)</a:t>
            </a:r>
            <a:endParaRPr lang="th-TH" sz="1600" dirty="0">
              <a:solidFill>
                <a:schemeClr val="bg2">
                  <a:lumMod val="50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ออกแบบและพัฒนา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Embedded system, Robotic board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Microcontroller, SoC,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SiP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การใช้ชิปประมวลผล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DSP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เพื่อควบคุมระบบเสียง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(Sound System)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ด้วย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Android application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Power Management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LOW Power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Smart devices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ออกแบบผลิตภัณฑ์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Smart Electronic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ด้วยระบบปฏิบัติการ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Linux, RTOS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(GPS, Fingerprint scan, Face recognition)</a:t>
            </a: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ออกแบบและพัฒนาอุปกรณ์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บนเทคโนโลยีการสื่อสารข้อมูล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LORA, NB-IoT, 3G/4G, WLAN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800100" lvl="1" indent="-342900">
              <a:buFontTx/>
              <a:buChar char="-"/>
            </a:pP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พัฒนา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Platform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ในชื่อ </a:t>
            </a:r>
            <a:r>
              <a:rPr lang="en-US" sz="18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Medical Cannabis Monitoring Platform 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 </a:t>
            </a:r>
            <a:endParaRPr lang="th-TH" sz="1800" b="1" dirty="0">
              <a:solidFill>
                <a:schemeClr val="tx1">
                  <a:lumMod val="65000"/>
                  <a:lumOff val="3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1800" dirty="0"/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F0692932-4A6B-481E-BA8E-CB850F69BA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DCC5648-6EDA-4EF1-9894-4EE374662790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7A9403-30C3-4BEA-A1AD-B72109096905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0D47DF-FACB-4E86-8241-3663E09840D3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409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สรุปขั้นตอนการติดตั้งและตั้งค่าต่างๆ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85A6C9-3FF1-458A-81CE-BF3B5DF38BFA}"/>
              </a:ext>
            </a:extLst>
          </p:cNvPr>
          <p:cNvSpPr txBox="1"/>
          <p:nvPr/>
        </p:nvSpPr>
        <p:spPr>
          <a:xfrm>
            <a:off x="635268" y="1098082"/>
            <a:ext cx="10392969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ติดตั้งโปรแกรม </a:t>
            </a:r>
            <a:r>
              <a:rPr lang="en-US" sz="24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สามารถดาวโหลดได้จาก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  <a:hlinkClick r:id="rId3"/>
              </a:rPr>
              <a:t>https://kbide.org/</a:t>
            </a:r>
            <a:endParaRPr lang="en-US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2.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ติดตั้งบอร์ด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b="1" dirty="0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2400" b="1" dirty="0" err="1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2400" b="1" dirty="0">
              <a:solidFill>
                <a:srgbClr val="7030A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3.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เลือกบอร์ดที่เราจะใช้ในการขียนโปรแกรมในที่นี้คือ </a:t>
            </a:r>
            <a:r>
              <a:rPr lang="en-US" sz="2400" b="1" dirty="0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Generic ESP32 </a:t>
            </a:r>
            <a:r>
              <a:rPr lang="en-US" sz="2400" b="1" dirty="0" err="1">
                <a:solidFill>
                  <a:srgbClr val="7030A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Wroom</a:t>
            </a:r>
            <a:endParaRPr lang="en-US" sz="2400" b="1" dirty="0">
              <a:solidFill>
                <a:srgbClr val="7030A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4.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ติดตั้ง </a:t>
            </a:r>
            <a:r>
              <a:rPr lang="en-US" sz="2400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Plugin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ที่จำเป็นต้องใช้</a:t>
            </a: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en-US" sz="2400" b="1" dirty="0" err="1"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endParaRPr lang="en-US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Servo motor for ESP32</a:t>
            </a:r>
          </a:p>
          <a:p>
            <a:pPr marL="285750" indent="-285750">
              <a:buFontTx/>
              <a:buChar char="-"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L298</a:t>
            </a:r>
          </a:p>
          <a:p>
            <a:pPr marL="285750" indent="-285750">
              <a:buFontTx/>
              <a:buChar char="-"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400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pPr algn="ctr"/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  <a:r>
              <a:rPr lang="th-TH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หากทำการติดตั้งครบแล้วมาเริ่มเขียนโปรแกรมกัน </a:t>
            </a:r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**</a:t>
            </a:r>
          </a:p>
          <a:p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28982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7819AA3-3FD9-44CB-8F2D-4B6001DF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07832" y="1393174"/>
            <a:ext cx="5679557" cy="3699756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การเชื่อมต่อ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เพื่ออัพโหลดโปรแกรม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C726BC1-B92A-4B21-802E-ADCB9124B982}"/>
              </a:ext>
            </a:extLst>
          </p:cNvPr>
          <p:cNvCxnSpPr>
            <a:cxnSpLocks/>
          </p:cNvCxnSpPr>
          <p:nvPr/>
        </p:nvCxnSpPr>
        <p:spPr>
          <a:xfrm flipH="1">
            <a:off x="6020741" y="4889366"/>
            <a:ext cx="96769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763E6-0CB2-4E51-9C99-4968F3171899}"/>
              </a:ext>
            </a:extLst>
          </p:cNvPr>
          <p:cNvCxnSpPr>
            <a:cxnSpLocks/>
          </p:cNvCxnSpPr>
          <p:nvPr/>
        </p:nvCxnSpPr>
        <p:spPr>
          <a:xfrm flipH="1">
            <a:off x="6293160" y="4034831"/>
            <a:ext cx="6480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74FD5CA-AA38-40F6-B65D-56327D1E59B1}"/>
              </a:ext>
            </a:extLst>
          </p:cNvPr>
          <p:cNvSpPr/>
          <p:nvPr/>
        </p:nvSpPr>
        <p:spPr>
          <a:xfrm>
            <a:off x="7114307" y="4671863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6664CD-297B-46C3-9BD6-A870A81B978F}"/>
              </a:ext>
            </a:extLst>
          </p:cNvPr>
          <p:cNvSpPr txBox="1"/>
          <p:nvPr/>
        </p:nvSpPr>
        <p:spPr>
          <a:xfrm>
            <a:off x="7604384" y="4627342"/>
            <a:ext cx="342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เสียบสาย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Micro USB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 กับคอมพิวเตอร์จะเห็น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 สีแดงที่บอร์ดสว่างขึ้นมา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A2BACA-9479-4189-866E-D61A35344795}"/>
              </a:ext>
            </a:extLst>
          </p:cNvPr>
          <p:cNvSpPr txBox="1"/>
          <p:nvPr/>
        </p:nvSpPr>
        <p:spPr>
          <a:xfrm>
            <a:off x="7598206" y="3773221"/>
            <a:ext cx="3423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กดสวิตช์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1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ครั้งให้ 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สีฟ้าสว่างเพื่อเปิดการทำงานบอร์ด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 (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กดอีกครั้งเพื่อปิดบอร์ด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1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62B7937-2DDF-40DF-8D86-C1B847B3E29B}"/>
              </a:ext>
            </a:extLst>
          </p:cNvPr>
          <p:cNvSpPr/>
          <p:nvPr/>
        </p:nvSpPr>
        <p:spPr>
          <a:xfrm>
            <a:off x="7114307" y="3832673"/>
            <a:ext cx="435006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8B7B38D-42F3-400C-9C81-D5190599CCD7}"/>
              </a:ext>
            </a:extLst>
          </p:cNvPr>
          <p:cNvCxnSpPr>
            <a:cxnSpLocks/>
          </p:cNvCxnSpPr>
          <p:nvPr/>
        </p:nvCxnSpPr>
        <p:spPr>
          <a:xfrm flipH="1">
            <a:off x="5372673" y="2464963"/>
            <a:ext cx="161576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83EE9663-09F2-4579-9710-144FF968F39A}"/>
              </a:ext>
            </a:extLst>
          </p:cNvPr>
          <p:cNvSpPr/>
          <p:nvPr/>
        </p:nvSpPr>
        <p:spPr>
          <a:xfrm>
            <a:off x="7113228" y="2247460"/>
            <a:ext cx="435006" cy="435006"/>
          </a:xfrm>
          <a:prstGeom prst="ellipse">
            <a:avLst/>
          </a:prstGeom>
          <a:solidFill>
            <a:srgbClr val="034F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322BDE-1704-4F2A-9B86-0C00660F96E3}"/>
              </a:ext>
            </a:extLst>
          </p:cNvPr>
          <p:cNvSpPr txBox="1"/>
          <p:nvPr/>
        </p:nvSpPr>
        <p:spPr>
          <a:xfrm>
            <a:off x="7598206" y="2311074"/>
            <a:ext cx="34238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400" dirty="0">
                <a:latin typeface="Kanit" panose="00000500000000000000" pitchFamily="2" charset="-34"/>
                <a:cs typeface="Kanit" panose="00000500000000000000" pitchFamily="2" charset="-34"/>
              </a:rPr>
              <a:t>สีฟ้าแสดงสถานะการทำงานของบอร์ด</a:t>
            </a:r>
          </a:p>
        </p:txBody>
      </p:sp>
    </p:spTree>
    <p:extLst>
      <p:ext uri="{BB962C8B-B14F-4D97-AF65-F5344CB8AC3E}">
        <p14:creationId xmlns:p14="http://schemas.microsoft.com/office/powerpoint/2010/main" val="35317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การเชื่อมต่อ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เพื่ออัพโหลดโปรแกรม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417FD9D-4CEA-4415-85C5-0714991C9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208" y="763852"/>
            <a:ext cx="2696426" cy="52898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62C491-9081-4630-9260-D160F232B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58" y="1023841"/>
            <a:ext cx="5943604" cy="49626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5D97E-D722-4FEB-938B-0A965043FD77}"/>
              </a:ext>
            </a:extLst>
          </p:cNvPr>
          <p:cNvSpPr/>
          <p:nvPr/>
        </p:nvSpPr>
        <p:spPr>
          <a:xfrm>
            <a:off x="2714935" y="3300947"/>
            <a:ext cx="1616254" cy="26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2B70B8-CBB7-41DC-B8D2-D70CE1FED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61" y="5583113"/>
            <a:ext cx="1419225" cy="51435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817B64-FDCB-429A-9E0B-AC372FA89A1A}"/>
              </a:ext>
            </a:extLst>
          </p:cNvPr>
          <p:cNvCxnSpPr>
            <a:cxnSpLocks/>
          </p:cNvCxnSpPr>
          <p:nvPr/>
        </p:nvCxnSpPr>
        <p:spPr>
          <a:xfrm>
            <a:off x="464399" y="4793681"/>
            <a:ext cx="0" cy="7894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591F08-CA6B-4F4A-8B7A-B7F26446A4D8}"/>
              </a:ext>
            </a:extLst>
          </p:cNvPr>
          <p:cNvSpPr/>
          <p:nvPr/>
        </p:nvSpPr>
        <p:spPr>
          <a:xfrm>
            <a:off x="738738" y="4235856"/>
            <a:ext cx="1419226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คลิกขวาที่ปุ่ม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Start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81EB7C-8DF6-49C7-93B6-299D8AFED445}"/>
              </a:ext>
            </a:extLst>
          </p:cNvPr>
          <p:cNvSpPr/>
          <p:nvPr/>
        </p:nvSpPr>
        <p:spPr>
          <a:xfrm>
            <a:off x="240205" y="4276569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3D46E1-1744-464A-B607-2339F4B198C8}"/>
              </a:ext>
            </a:extLst>
          </p:cNvPr>
          <p:cNvCxnSpPr>
            <a:cxnSpLocks/>
          </p:cNvCxnSpPr>
          <p:nvPr/>
        </p:nvCxnSpPr>
        <p:spPr>
          <a:xfrm>
            <a:off x="1729524" y="3428134"/>
            <a:ext cx="85687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F4F5B35-6621-42A4-9A96-96414F94F6D6}"/>
              </a:ext>
            </a:extLst>
          </p:cNvPr>
          <p:cNvSpPr/>
          <p:nvPr/>
        </p:nvSpPr>
        <p:spPr>
          <a:xfrm>
            <a:off x="544258" y="3157091"/>
            <a:ext cx="61722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30D5204-778E-4AE2-8030-6BBF859AFD68}"/>
              </a:ext>
            </a:extLst>
          </p:cNvPr>
          <p:cNvSpPr/>
          <p:nvPr/>
        </p:nvSpPr>
        <p:spPr>
          <a:xfrm>
            <a:off x="1209015" y="3213706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1B05AC-334A-4E4E-A8F9-08B9568B0089}"/>
              </a:ext>
            </a:extLst>
          </p:cNvPr>
          <p:cNvCxnSpPr>
            <a:cxnSpLocks/>
          </p:cNvCxnSpPr>
          <p:nvPr/>
        </p:nvCxnSpPr>
        <p:spPr>
          <a:xfrm flipH="1">
            <a:off x="8826861" y="4235856"/>
            <a:ext cx="29050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E7B95C0-98FD-4172-9966-5744C9B36190}"/>
              </a:ext>
            </a:extLst>
          </p:cNvPr>
          <p:cNvSpPr/>
          <p:nvPr/>
        </p:nvSpPr>
        <p:spPr>
          <a:xfrm>
            <a:off x="9187413" y="4016937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DA66C2F-1FE3-4D75-BC3F-CBA911293167}"/>
              </a:ext>
            </a:extLst>
          </p:cNvPr>
          <p:cNvSpPr/>
          <p:nvPr/>
        </p:nvSpPr>
        <p:spPr>
          <a:xfrm>
            <a:off x="9696000" y="3505151"/>
            <a:ext cx="1826246" cy="152407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จำหมายเลข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COM Port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เพื่อนำไปใช่ในโปรแกรม</a:t>
            </a:r>
          </a:p>
        </p:txBody>
      </p:sp>
    </p:spTree>
    <p:extLst>
      <p:ext uri="{BB962C8B-B14F-4D97-AF65-F5344CB8AC3E}">
        <p14:creationId xmlns:p14="http://schemas.microsoft.com/office/powerpoint/2010/main" val="191545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ทดลองอัพโหลดโปรแกรมลง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C7591F-BF3C-47AD-96C8-1B8B8CB1C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27157"/>
            <a:ext cx="5873454" cy="33105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82EFFC-D9C4-4DAF-B3DA-C8C819472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86" y="746453"/>
            <a:ext cx="5690643" cy="344587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CC6C06-20B1-4F0B-B759-6B167CA4D1AC}"/>
              </a:ext>
            </a:extLst>
          </p:cNvPr>
          <p:cNvCxnSpPr>
            <a:cxnSpLocks/>
          </p:cNvCxnSpPr>
          <p:nvPr/>
        </p:nvCxnSpPr>
        <p:spPr>
          <a:xfrm flipV="1">
            <a:off x="2754837" y="1419486"/>
            <a:ext cx="0" cy="58686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AD219C1-F939-4C1F-9BC8-25B6F1EBEA91}"/>
              </a:ext>
            </a:extLst>
          </p:cNvPr>
          <p:cNvSpPr/>
          <p:nvPr/>
        </p:nvSpPr>
        <p:spPr>
          <a:xfrm>
            <a:off x="3035991" y="1877443"/>
            <a:ext cx="273997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คลิกเมนู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Examples &amp; Tutorials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6905892-D7A9-4001-829F-B0417AE71DC0}"/>
              </a:ext>
            </a:extLst>
          </p:cNvPr>
          <p:cNvSpPr/>
          <p:nvPr/>
        </p:nvSpPr>
        <p:spPr>
          <a:xfrm>
            <a:off x="2585395" y="1015487"/>
            <a:ext cx="321631" cy="360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65C0951-13A2-43A3-B1E1-42088F537154}"/>
              </a:ext>
            </a:extLst>
          </p:cNvPr>
          <p:cNvSpPr/>
          <p:nvPr/>
        </p:nvSpPr>
        <p:spPr>
          <a:xfrm>
            <a:off x="7048870" y="1117742"/>
            <a:ext cx="2357907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เปิดโปรแกรม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KB-IDE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ขึ้นมา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8774C6F-B476-4842-A315-EA413AB72BEC}"/>
              </a:ext>
            </a:extLst>
          </p:cNvPr>
          <p:cNvSpPr/>
          <p:nvPr/>
        </p:nvSpPr>
        <p:spPr>
          <a:xfrm>
            <a:off x="6519085" y="1158454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13725A3-FC21-4211-92DC-A1AF001BA325}"/>
              </a:ext>
            </a:extLst>
          </p:cNvPr>
          <p:cNvCxnSpPr>
            <a:cxnSpLocks/>
          </p:cNvCxnSpPr>
          <p:nvPr/>
        </p:nvCxnSpPr>
        <p:spPr>
          <a:xfrm flipH="1">
            <a:off x="5888128" y="1375957"/>
            <a:ext cx="63095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AF2485B-CDEE-4B46-934C-660E15C884E4}"/>
              </a:ext>
            </a:extLst>
          </p:cNvPr>
          <p:cNvSpPr/>
          <p:nvPr/>
        </p:nvSpPr>
        <p:spPr>
          <a:xfrm>
            <a:off x="2530643" y="1918156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6A35AA-192C-4EB1-AD29-A4399FD378B8}"/>
              </a:ext>
            </a:extLst>
          </p:cNvPr>
          <p:cNvCxnSpPr>
            <a:cxnSpLocks/>
          </p:cNvCxnSpPr>
          <p:nvPr/>
        </p:nvCxnSpPr>
        <p:spPr>
          <a:xfrm>
            <a:off x="5257800" y="4987837"/>
            <a:ext cx="752249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62BBF1B-FCDF-445C-B6D2-F9C87402A038}"/>
              </a:ext>
            </a:extLst>
          </p:cNvPr>
          <p:cNvSpPr/>
          <p:nvPr/>
        </p:nvSpPr>
        <p:spPr>
          <a:xfrm>
            <a:off x="2265103" y="4726083"/>
            <a:ext cx="2515918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จะแสดงหน้าตัวอย่างโปรแกรม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BD5FF3A-A48E-4262-8D55-48F71989A1CA}"/>
              </a:ext>
            </a:extLst>
          </p:cNvPr>
          <p:cNvSpPr/>
          <p:nvPr/>
        </p:nvSpPr>
        <p:spPr>
          <a:xfrm>
            <a:off x="4838700" y="4766796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7A4D5F-492F-4F49-8C61-D4D735F279BF}"/>
              </a:ext>
            </a:extLst>
          </p:cNvPr>
          <p:cNvSpPr/>
          <p:nvPr/>
        </p:nvSpPr>
        <p:spPr>
          <a:xfrm>
            <a:off x="7436351" y="4722971"/>
            <a:ext cx="3467869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6900623-7995-4261-B41F-2E63152F9CDD}"/>
              </a:ext>
            </a:extLst>
          </p:cNvPr>
          <p:cNvCxnSpPr>
            <a:cxnSpLocks/>
            <a:stCxn id="53" idx="4"/>
          </p:cNvCxnSpPr>
          <p:nvPr/>
        </p:nvCxnSpPr>
        <p:spPr>
          <a:xfrm flipH="1">
            <a:off x="8661810" y="2683795"/>
            <a:ext cx="8156" cy="20391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3422B207-CFB4-4472-B4FF-895A80D6517B}"/>
              </a:ext>
            </a:extLst>
          </p:cNvPr>
          <p:cNvSpPr/>
          <p:nvPr/>
        </p:nvSpPr>
        <p:spPr>
          <a:xfrm>
            <a:off x="8460416" y="2248789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4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1F81D05D-5E95-4000-97F8-E4CBCD729B7E}"/>
              </a:ext>
            </a:extLst>
          </p:cNvPr>
          <p:cNvSpPr/>
          <p:nvPr/>
        </p:nvSpPr>
        <p:spPr>
          <a:xfrm>
            <a:off x="8975071" y="2211175"/>
            <a:ext cx="2515918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เลือกตัวอย่าง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Digital Write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แล้วกด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OPEN BLOCK</a:t>
            </a:r>
          </a:p>
        </p:txBody>
      </p:sp>
    </p:spTree>
    <p:extLst>
      <p:ext uri="{BB962C8B-B14F-4D97-AF65-F5344CB8AC3E}">
        <p14:creationId xmlns:p14="http://schemas.microsoft.com/office/powerpoint/2010/main" val="289672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DAA38AD-C64E-4DC2-A91D-B05BC0FB9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" y="805526"/>
            <a:ext cx="5362488" cy="32782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ทดลองอัพโหลดโปรแกรมลง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E6B8E-03F3-4FDE-8316-D2D0379CE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217" y="2499476"/>
            <a:ext cx="6413796" cy="3563220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64C8369-F980-4C36-9144-64AF2660AA38}"/>
              </a:ext>
            </a:extLst>
          </p:cNvPr>
          <p:cNvSpPr/>
          <p:nvPr/>
        </p:nvSpPr>
        <p:spPr>
          <a:xfrm>
            <a:off x="2219418" y="3309081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จะแสดงหน้าตัวอย่างโปรแกรมที่เราเลือกขึ้นมา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5A8FD1C-D21C-4952-8B7B-54D103253D47}"/>
              </a:ext>
            </a:extLst>
          </p:cNvPr>
          <p:cNvSpPr/>
          <p:nvPr/>
        </p:nvSpPr>
        <p:spPr>
          <a:xfrm>
            <a:off x="1689633" y="3349793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5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61B257E-0143-4B6D-91CE-AC724678A537}"/>
              </a:ext>
            </a:extLst>
          </p:cNvPr>
          <p:cNvSpPr/>
          <p:nvPr/>
        </p:nvSpPr>
        <p:spPr>
          <a:xfrm>
            <a:off x="7480741" y="4438885"/>
            <a:ext cx="1334786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5B01A3-5F83-47E5-B6B5-7AF49EE7E653}"/>
              </a:ext>
            </a:extLst>
          </p:cNvPr>
          <p:cNvSpPr/>
          <p:nvPr/>
        </p:nvSpPr>
        <p:spPr>
          <a:xfrm>
            <a:off x="11265763" y="2833507"/>
            <a:ext cx="322733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DCBA2E6-AFA5-464E-9C0B-C4A103ED4694}"/>
              </a:ext>
            </a:extLst>
          </p:cNvPr>
          <p:cNvCxnSpPr>
            <a:cxnSpLocks/>
          </p:cNvCxnSpPr>
          <p:nvPr/>
        </p:nvCxnSpPr>
        <p:spPr>
          <a:xfrm flipV="1">
            <a:off x="11427129" y="3174595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F8B18CB-8FDB-4394-A09F-76E7E7A04A50}"/>
              </a:ext>
            </a:extLst>
          </p:cNvPr>
          <p:cNvSpPr/>
          <p:nvPr/>
        </p:nvSpPr>
        <p:spPr>
          <a:xfrm>
            <a:off x="11217579" y="3631491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6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280C497-63D0-44FC-9901-F1E4400F5B94}"/>
              </a:ext>
            </a:extLst>
          </p:cNvPr>
          <p:cNvCxnSpPr>
            <a:cxnSpLocks/>
          </p:cNvCxnSpPr>
          <p:nvPr/>
        </p:nvCxnSpPr>
        <p:spPr>
          <a:xfrm flipV="1">
            <a:off x="8145263" y="4767974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F6EEADEB-75B3-4E08-BB1D-781305C2189F}"/>
              </a:ext>
            </a:extLst>
          </p:cNvPr>
          <p:cNvSpPr/>
          <p:nvPr/>
        </p:nvSpPr>
        <p:spPr>
          <a:xfrm>
            <a:off x="7935713" y="5226506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7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450ABB5-7ECA-42EE-8C71-B5BE2A13FADE}"/>
              </a:ext>
            </a:extLst>
          </p:cNvPr>
          <p:cNvSpPr/>
          <p:nvPr/>
        </p:nvSpPr>
        <p:spPr>
          <a:xfrm>
            <a:off x="8439484" y="5185793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เลือก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COMPORT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ที่เชื่อมกับบอร์ด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848129FC-81FA-4B09-88BE-211B68234C20}"/>
              </a:ext>
            </a:extLst>
          </p:cNvPr>
          <p:cNvSpPr/>
          <p:nvPr/>
        </p:nvSpPr>
        <p:spPr>
          <a:xfrm>
            <a:off x="11124239" y="4127607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คลิ๊ก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9ACBE5-40EC-404C-88B7-C5318AE607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366" y="226333"/>
            <a:ext cx="1743973" cy="2210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8C51D2-D872-494E-8AD8-6CA32153B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705" y="226333"/>
            <a:ext cx="1882156" cy="218910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D502DEA1-C011-49FD-BBC1-4D72454C03E5}"/>
              </a:ext>
            </a:extLst>
          </p:cNvPr>
          <p:cNvSpPr/>
          <p:nvPr/>
        </p:nvSpPr>
        <p:spPr>
          <a:xfrm>
            <a:off x="10943030" y="2833506"/>
            <a:ext cx="322733" cy="329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5CDF405-3A3A-4A99-8247-82DDBBEFE0CC}"/>
              </a:ext>
            </a:extLst>
          </p:cNvPr>
          <p:cNvCxnSpPr>
            <a:cxnSpLocks/>
          </p:cNvCxnSpPr>
          <p:nvPr/>
        </p:nvCxnSpPr>
        <p:spPr>
          <a:xfrm flipV="1">
            <a:off x="10421780" y="2998050"/>
            <a:ext cx="478714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3584937-C7AE-4C43-A444-4B906A44892F}"/>
              </a:ext>
            </a:extLst>
          </p:cNvPr>
          <p:cNvSpPr/>
          <p:nvPr/>
        </p:nvSpPr>
        <p:spPr>
          <a:xfrm>
            <a:off x="7458313" y="2739834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กดอัพโหลดโปรแกรมลงบอร์ด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811BD11-D7B2-4530-B667-5EF5EB4F9BA3}"/>
              </a:ext>
            </a:extLst>
          </p:cNvPr>
          <p:cNvSpPr/>
          <p:nvPr/>
        </p:nvSpPr>
        <p:spPr>
          <a:xfrm>
            <a:off x="9984062" y="279410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7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C03AD8B-107C-4C5F-AF06-769A8B04FD5B}"/>
              </a:ext>
            </a:extLst>
          </p:cNvPr>
          <p:cNvSpPr/>
          <p:nvPr/>
        </p:nvSpPr>
        <p:spPr>
          <a:xfrm>
            <a:off x="9107551" y="23108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8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DCB953C-DEFB-4491-BC8F-1B8AF81D949C}"/>
              </a:ext>
            </a:extLst>
          </p:cNvPr>
          <p:cNvSpPr/>
          <p:nvPr/>
        </p:nvSpPr>
        <p:spPr>
          <a:xfrm>
            <a:off x="11340410" y="231082"/>
            <a:ext cx="419100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9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7DF2509-045E-4DFD-929A-C107F2894C6B}"/>
              </a:ext>
            </a:extLst>
          </p:cNvPr>
          <p:cNvSpPr/>
          <p:nvPr/>
        </p:nvSpPr>
        <p:spPr>
          <a:xfrm>
            <a:off x="11247652" y="741902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เสร็จ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2C3A2BBD-24CC-40D9-B436-A4E193E2102A}"/>
              </a:ext>
            </a:extLst>
          </p:cNvPr>
          <p:cNvSpPr/>
          <p:nvPr/>
        </p:nvSpPr>
        <p:spPr>
          <a:xfrm>
            <a:off x="9012831" y="740966"/>
            <a:ext cx="605780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รอ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C14DAEB-2090-4CBE-A029-2B5DC7F2239E}"/>
              </a:ext>
            </a:extLst>
          </p:cNvPr>
          <p:cNvSpPr/>
          <p:nvPr/>
        </p:nvSpPr>
        <p:spPr>
          <a:xfrm>
            <a:off x="1158853" y="4414870"/>
            <a:ext cx="4183144" cy="1465262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เมื่ออัพโหลดโปรแกรมสำเร็จให้สังเกตุที่บอร์ด</a:t>
            </a:r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 MR32-BOT 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จะเกิดการกระพริบของ </a:t>
            </a:r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800" b="1" dirty="0">
                <a:latin typeface="Kanit" panose="00000500000000000000" pitchFamily="2" charset="-34"/>
                <a:cs typeface="Kanit" panose="00000500000000000000" pitchFamily="2" charset="-34"/>
              </a:rPr>
              <a:t>สีขาวบนบอร์ด</a:t>
            </a:r>
            <a:endParaRPr lang="en-US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B5803DD-29C7-4FB7-9CFF-8D20A537E1ED}"/>
              </a:ext>
            </a:extLst>
          </p:cNvPr>
          <p:cNvSpPr/>
          <p:nvPr/>
        </p:nvSpPr>
        <p:spPr>
          <a:xfrm>
            <a:off x="272587" y="4700876"/>
            <a:ext cx="798411" cy="8287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10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024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LED Blink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0F5D3-307F-4CDC-B757-4083D0B9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819043"/>
            <a:ext cx="10099040" cy="5154827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94509CF-6799-4E9B-A6ED-C9486AB6CC7B}"/>
              </a:ext>
            </a:extLst>
          </p:cNvPr>
          <p:cNvSpPr/>
          <p:nvPr/>
        </p:nvSpPr>
        <p:spPr>
          <a:xfrm>
            <a:off x="7293611" y="3732913"/>
            <a:ext cx="2402389" cy="140804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ทดลองเปลี่ยนระยะเวลาเพื่อกำหนดความเร็วการกระพริบของ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endParaRPr lang="th-TH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เช่น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100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จะทำให้ </a:t>
            </a:r>
            <a:r>
              <a:rPr lang="en-US" sz="1600" b="1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กระพริบเร็วขึ้น</a:t>
            </a:r>
            <a:endParaRPr lang="en-US" sz="16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45C8DA-8451-49E2-842E-B7916883123B}"/>
              </a:ext>
            </a:extLst>
          </p:cNvPr>
          <p:cNvCxnSpPr>
            <a:cxnSpLocks/>
          </p:cNvCxnSpPr>
          <p:nvPr/>
        </p:nvCxnSpPr>
        <p:spPr>
          <a:xfrm flipH="1">
            <a:off x="6003292" y="4138459"/>
            <a:ext cx="118834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990716-7182-45B4-BC3F-516649E010E9}"/>
              </a:ext>
            </a:extLst>
          </p:cNvPr>
          <p:cNvCxnSpPr>
            <a:cxnSpLocks/>
          </p:cNvCxnSpPr>
          <p:nvPr/>
        </p:nvCxnSpPr>
        <p:spPr>
          <a:xfrm flipH="1">
            <a:off x="6011655" y="4717579"/>
            <a:ext cx="1188345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2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Button read serial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5F749DA-6D36-4502-B983-E76179AB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324" y="805917"/>
            <a:ext cx="10267351" cy="526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D764C8F-ABAD-4530-AA93-D6CAB3204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64670"/>
            <a:ext cx="10871200" cy="5601528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Button read serial (</a:t>
            </a:r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ต่อ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BA8935-8642-4374-BBA4-36C96C34E41F}"/>
              </a:ext>
            </a:extLst>
          </p:cNvPr>
          <p:cNvSpPr/>
          <p:nvPr/>
        </p:nvSpPr>
        <p:spPr>
          <a:xfrm>
            <a:off x="8508626" y="831407"/>
            <a:ext cx="501092" cy="348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6BE4B4-8315-4390-A57E-BCCAD5BC2352}"/>
              </a:ext>
            </a:extLst>
          </p:cNvPr>
          <p:cNvSpPr/>
          <p:nvPr/>
        </p:nvSpPr>
        <p:spPr>
          <a:xfrm>
            <a:off x="662911" y="5796451"/>
            <a:ext cx="826315" cy="3486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BA8417-9597-44CB-8A9A-C638CE08A147}"/>
              </a:ext>
            </a:extLst>
          </p:cNvPr>
          <p:cNvSpPr/>
          <p:nvPr/>
        </p:nvSpPr>
        <p:spPr>
          <a:xfrm>
            <a:off x="9054731" y="1554695"/>
            <a:ext cx="2476869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คลิ๊กเพื่อเปิด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Serial monitor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53A72B5-7427-44C2-AB96-CF2F66AF1F83}"/>
              </a:ext>
            </a:extLst>
          </p:cNvPr>
          <p:cNvSpPr/>
          <p:nvPr/>
        </p:nvSpPr>
        <p:spPr>
          <a:xfrm>
            <a:off x="8534978" y="1595407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1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84E2637-91DB-439A-BED3-53D5BAA86E1B}"/>
              </a:ext>
            </a:extLst>
          </p:cNvPr>
          <p:cNvCxnSpPr>
            <a:cxnSpLocks/>
          </p:cNvCxnSpPr>
          <p:nvPr/>
        </p:nvCxnSpPr>
        <p:spPr>
          <a:xfrm flipV="1">
            <a:off x="8759172" y="1180039"/>
            <a:ext cx="0" cy="4677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0871D69-7F8D-4FBE-B332-12B6F2E24A55}"/>
              </a:ext>
            </a:extLst>
          </p:cNvPr>
          <p:cNvSpPr/>
          <p:nvPr/>
        </p:nvSpPr>
        <p:spPr>
          <a:xfrm>
            <a:off x="3068919" y="5228728"/>
            <a:ext cx="1411641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กด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CONNECT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41C180-4385-4003-B846-8ACC7780001D}"/>
              </a:ext>
            </a:extLst>
          </p:cNvPr>
          <p:cNvSpPr/>
          <p:nvPr/>
        </p:nvSpPr>
        <p:spPr>
          <a:xfrm>
            <a:off x="2579833" y="5269441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BE2348-40C7-423D-ACE7-0E8901BB87E0}"/>
              </a:ext>
            </a:extLst>
          </p:cNvPr>
          <p:cNvCxnSpPr>
            <a:cxnSpLocks/>
          </p:cNvCxnSpPr>
          <p:nvPr/>
        </p:nvCxnSpPr>
        <p:spPr>
          <a:xfrm flipH="1">
            <a:off x="1489227" y="5512644"/>
            <a:ext cx="1049908" cy="2821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0E3A564-08E7-4086-A2B5-D9953286F40E}"/>
              </a:ext>
            </a:extLst>
          </p:cNvPr>
          <p:cNvSpPr/>
          <p:nvPr/>
        </p:nvSpPr>
        <p:spPr>
          <a:xfrm>
            <a:off x="4900474" y="4709551"/>
            <a:ext cx="3062796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ตั้ง 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Comport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400" b="1" dirty="0" err="1">
                <a:latin typeface="Kanit" panose="00000500000000000000" pitchFamily="2" charset="-34"/>
                <a:cs typeface="Kanit" panose="00000500000000000000" pitchFamily="2" charset="-34"/>
              </a:rPr>
              <a:t>Baudrate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400" b="1" dirty="0">
                <a:latin typeface="Kanit" panose="00000500000000000000" pitchFamily="2" charset="-34"/>
                <a:cs typeface="Kanit" panose="00000500000000000000" pitchFamily="2" charset="-34"/>
              </a:rPr>
              <a:t>ให้ตรง</a:t>
            </a:r>
            <a:endParaRPr lang="en-US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C827619-2809-4429-A5D2-FBD85BB344CF}"/>
              </a:ext>
            </a:extLst>
          </p:cNvPr>
          <p:cNvSpPr/>
          <p:nvPr/>
        </p:nvSpPr>
        <p:spPr>
          <a:xfrm>
            <a:off x="4411388" y="4750264"/>
            <a:ext cx="448388" cy="43500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3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F62253-5DAB-4B7E-A721-48F84197599A}"/>
              </a:ext>
            </a:extLst>
          </p:cNvPr>
          <p:cNvSpPr/>
          <p:nvPr/>
        </p:nvSpPr>
        <p:spPr>
          <a:xfrm>
            <a:off x="572242" y="4715189"/>
            <a:ext cx="2981186" cy="43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1F70100-2274-4690-B4A1-B6E1925B553E}"/>
              </a:ext>
            </a:extLst>
          </p:cNvPr>
          <p:cNvCxnSpPr>
            <a:cxnSpLocks/>
          </p:cNvCxnSpPr>
          <p:nvPr/>
        </p:nvCxnSpPr>
        <p:spPr>
          <a:xfrm flipH="1">
            <a:off x="3594127" y="4967766"/>
            <a:ext cx="776563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52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1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0555-85C3-4F38-B0CD-A87BED419458}"/>
              </a:ext>
            </a:extLst>
          </p:cNvPr>
          <p:cNvSpPr txBox="1"/>
          <p:nvPr/>
        </p:nvSpPr>
        <p:spPr>
          <a:xfrm>
            <a:off x="559293" y="1189608"/>
            <a:ext cx="1131015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ทดลองเขียนโปรแกรมแบบ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Blocky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ดังนี้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-----------------------------------------------------------------------------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ปรับแก้โปรแกรมจากตัวอย่างก่อนหน้านี้เรื่อง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LED Blink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Button read serial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เพื่อรับค่าจาก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Switch1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แล้วสั่งงาน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บนบอร์ด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มีเงื่อนไขดังนี้</a:t>
            </a: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กด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   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 2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แล้ว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สว่างแล้วปริ้นข้อความ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“LED ON”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ออกทาง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Serial monitor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-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ไม่กด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 2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แล้ว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LED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ดับแล้วปริ้นข้อความ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“LED OFF”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ออกทาง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Serial monitor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59097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1   		     (</a:t>
            </a:r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เฉลย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6A877-95CA-4A09-820A-691548490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88" y="751174"/>
            <a:ext cx="10709429" cy="545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8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b="1" dirty="0" err="1">
                <a:latin typeface="Kanit" panose="00000500000000000000" pitchFamily="2" charset="-34"/>
                <a:cs typeface="Kanit" panose="00000500000000000000" pitchFamily="2" charset="-34"/>
              </a:rPr>
              <a:t>KidBright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426071" y="4127640"/>
            <a:ext cx="1186371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  </a:t>
            </a:r>
            <a:r>
              <a:rPr lang="en-US" sz="3200" b="1" dirty="0" err="1">
                <a:solidFill>
                  <a:srgbClr val="FE7E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KidBright</a:t>
            </a:r>
            <a:r>
              <a:rPr lang="en-US" sz="1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เป็นบอร์ดส่งเสริมการเรียนรู้พื้นฐานของ </a:t>
            </a:r>
            <a:r>
              <a:rPr lang="th-TH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การเขียนโปรแกรม (</a:t>
            </a:r>
            <a:r>
              <a:rPr lang="en-US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Programming)</a:t>
            </a:r>
            <a:r>
              <a:rPr lang="en-US" sz="2200" b="1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br>
              <a:rPr lang="en-US" sz="2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จุดเริ่มต้นจากโครงการสื่อการสอนโปรแกรมมิ่งในโรงเรียน </a:t>
            </a:r>
            <a:r>
              <a:rPr lang="th-TH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en-US" sz="2200" b="1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Coding at School Project)</a:t>
            </a:r>
            <a:r>
              <a:rPr lang="en-US" sz="2200" dirty="0">
                <a:solidFill>
                  <a:srgbClr val="0070C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endParaRPr lang="th-TH" sz="2200" dirty="0">
              <a:solidFill>
                <a:srgbClr val="0070C0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ของ </a:t>
            </a:r>
            <a:r>
              <a:rPr lang="th-TH" sz="2200" b="1" dirty="0">
                <a:solidFill>
                  <a:srgbClr val="00B05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กระทรวงวิทยาศาสตร์และเทคโนโลยี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 ซึ่งมีจุดมุ่งหมายในการพัฒนาศักยภาพระหว่าง </a:t>
            </a:r>
          </a:p>
          <a:p>
            <a:r>
              <a:rPr lang="th-TH" sz="2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ความคิดเชิงตรรกะ และความคิดริเริ่มสร้างสรรค์</a:t>
            </a:r>
            <a:r>
              <a:rPr lang="th-TH" sz="2200" dirty="0">
                <a:latin typeface="Kanit" panose="00000500000000000000" pitchFamily="2" charset="-34"/>
                <a:cs typeface="Kanit" panose="00000500000000000000" pitchFamily="2" charset="-34"/>
              </a:rPr>
              <a:t> ในลักษณะการเรียนรู้แบบ </a:t>
            </a:r>
            <a:r>
              <a:rPr lang="en-US" sz="2200" dirty="0">
                <a:latin typeface="Kanit" panose="00000500000000000000" pitchFamily="2" charset="-34"/>
                <a:cs typeface="Kanit" panose="00000500000000000000" pitchFamily="2" charset="-34"/>
              </a:rPr>
              <a:t>learn and play</a:t>
            </a:r>
            <a:endParaRPr lang="th-TH" sz="2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050" name="Picture 2" descr="https://lh3.googleusercontent.com/1yj_BjwH8d3ytBwNJaaQdpUvTH2gMz5k04Wj2lJEtreGM3ad3abXEryIqAzNTu8-Oi8mmIMbAU7JydtVF1bi_Kzfhk1TFLGA6zqJHafqwHw8MucPrQRPilXt-2E5QqQQRymwhplLOgs">
            <a:extLst>
              <a:ext uri="{FF2B5EF4-FFF2-40B4-BE49-F238E27FC236}">
                <a16:creationId xmlns:a16="http://schemas.microsoft.com/office/drawing/2014/main" id="{C0B647BD-5CCA-4F72-BD6E-EC4291A67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84" r="165" b="16475"/>
          <a:stretch/>
        </p:blipFill>
        <p:spPr bwMode="auto">
          <a:xfrm>
            <a:off x="1770220" y="900321"/>
            <a:ext cx="2908053" cy="279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idBright” สื่อสอน Coding สัญชาติไทย เพื่อเด็กไทย Code ง่าย คิดสนุก ส">
            <a:extLst>
              <a:ext uri="{FF2B5EF4-FFF2-40B4-BE49-F238E27FC236}">
                <a16:creationId xmlns:a16="http://schemas.microsoft.com/office/drawing/2014/main" id="{31E7C207-4FAF-407C-92CA-768C64462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80" y="670285"/>
            <a:ext cx="47625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2230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RC Servo motor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76003D-7A0F-4372-AF44-F6EC4577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03" y="755386"/>
            <a:ext cx="10534835" cy="53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DC motor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(Single motor)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CD1D3D-99B2-424E-83E6-8442A29CE5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0"/>
          <a:stretch/>
        </p:blipFill>
        <p:spPr>
          <a:xfrm>
            <a:off x="1207564" y="717756"/>
            <a:ext cx="9536161" cy="548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2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B10555-85C3-4F38-B0CD-A87BED419458}"/>
              </a:ext>
            </a:extLst>
          </p:cNvPr>
          <p:cNvSpPr txBox="1"/>
          <p:nvPr/>
        </p:nvSpPr>
        <p:spPr>
          <a:xfrm>
            <a:off x="559293" y="1189608"/>
            <a:ext cx="1123025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ทดลองเขียนโปรแกรมแบบ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Blocks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บน </a:t>
            </a:r>
            <a:r>
              <a:rPr lang="en-US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ดังนี้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-----------------------------------------------------------------------------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1.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ปรับแก้โปรแกรมจากตัวอย่างก่อนหน้านี้เรื่อง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DC motor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ให้สามารถใช้งานได้ทั้ง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2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ตัว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ล้อซ้ายและล้อขวา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2.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รับค่าจาก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บนบอร์ด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MR32-BOT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เพื่อใช้เป็นส่วนรับคำสั่งควบคุมการหมุนของมอเตอร์โดยกำหนดให้</a:t>
            </a: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เมื่อกด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Switch1 	=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ล้อของหุ่นยนต์หมุนไปด้านหน้า</a:t>
            </a:r>
          </a:p>
          <a:p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เมื่อกด </a:t>
            </a:r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Switch2 	= </a:t>
            </a:r>
            <a:r>
              <a:rPr lang="th-TH" sz="2400" dirty="0">
                <a:latin typeface="Kanit" panose="00000500000000000000" pitchFamily="2" charset="-34"/>
                <a:cs typeface="Kanit" panose="00000500000000000000" pitchFamily="2" charset="-34"/>
              </a:rPr>
              <a:t>ล้อของหุ่นยนต์หมุนไปด้านหลัง</a:t>
            </a:r>
          </a:p>
          <a:p>
            <a:r>
              <a:rPr lang="en-US" sz="24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endParaRPr lang="th-TH" sz="24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36194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เริ่มเขียนโปรแกรมบอร์ด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MR32-BOT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F9325D6-F506-4DAD-835A-E0DBA049C74C}"/>
              </a:ext>
            </a:extLst>
          </p:cNvPr>
          <p:cNvSpPr/>
          <p:nvPr/>
        </p:nvSpPr>
        <p:spPr>
          <a:xfrm>
            <a:off x="7105169" y="140517"/>
            <a:ext cx="4944845" cy="516431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Lab : 2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                           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(</a:t>
            </a:r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เฉลย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)</a:t>
            </a:r>
            <a:endParaRPr lang="th-TH" sz="20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2D7529-ABD8-4B53-A4F5-0E30304B6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99" y="753234"/>
            <a:ext cx="10380954" cy="53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1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 + MR32-BOT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02430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อันดับแรกติดตั้ง </a:t>
            </a:r>
            <a:r>
              <a:rPr lang="en-US" sz="2400" b="1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กันก่อน</a:t>
            </a: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CB8083-1F6B-4F8F-8AE0-E77312167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" y="656948"/>
            <a:ext cx="5079897" cy="5079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3F9C41-29F9-4E66-BB4F-5A7792671C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1"/>
          <a:stretch/>
        </p:blipFill>
        <p:spPr>
          <a:xfrm>
            <a:off x="6940921" y="817938"/>
            <a:ext cx="5236734" cy="49748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1F09C-E8B2-4A86-A2DB-4CAD630E0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2753" y="5311202"/>
            <a:ext cx="2476641" cy="844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C1C949-20B4-4380-8C5E-04DF0E98A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8311" y="5262289"/>
            <a:ext cx="2395378" cy="845892"/>
          </a:xfrm>
          <a:prstGeom prst="rect">
            <a:avLst/>
          </a:prstGeom>
        </p:spPr>
      </p:pic>
      <p:pic>
        <p:nvPicPr>
          <p:cNvPr id="27650" name="Picture 2" descr="Blynk IoT platform: for businesses and developers">
            <a:extLst>
              <a:ext uri="{FF2B5EF4-FFF2-40B4-BE49-F238E27FC236}">
                <a16:creationId xmlns:a16="http://schemas.microsoft.com/office/drawing/2014/main" id="{C42F849C-DB3E-4FA7-806F-155A2F34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474" y="2753266"/>
            <a:ext cx="2203552" cy="84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76AB8BF5-AC07-4DF2-8262-36A921D5C24B}"/>
              </a:ext>
            </a:extLst>
          </p:cNvPr>
          <p:cNvSpPr/>
          <p:nvPr/>
        </p:nvSpPr>
        <p:spPr>
          <a:xfrm>
            <a:off x="4470852" y="5466871"/>
            <a:ext cx="3062796" cy="516431"/>
          </a:xfrm>
          <a:prstGeom prst="roundRect">
            <a:avLst/>
          </a:prstGeom>
          <a:solidFill>
            <a:srgbClr val="24C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h-TH" sz="1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เมื่อติดตั้ง </a:t>
            </a:r>
            <a:r>
              <a:rPr lang="en-US" sz="1800" b="1" dirty="0" err="1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r>
              <a:rPr lang="en-US" sz="1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เรียบร้อยแล้วให้ลงทะเบียนให้เรียบร้อย</a:t>
            </a:r>
          </a:p>
        </p:txBody>
      </p:sp>
    </p:spTree>
    <p:extLst>
      <p:ext uri="{BB962C8B-B14F-4D97-AF65-F5344CB8AC3E}">
        <p14:creationId xmlns:p14="http://schemas.microsoft.com/office/powerpoint/2010/main" val="279263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สร้าง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Project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ใน </a:t>
            </a:r>
            <a:r>
              <a:rPr lang="en-US" sz="2400" b="1" dirty="0" err="1"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 APP</a:t>
            </a:r>
            <a:endParaRPr lang="th-TH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3028075-FB4A-418C-999C-9F0C6B41B37C}"/>
              </a:ext>
            </a:extLst>
          </p:cNvPr>
          <p:cNvGrpSpPr/>
          <p:nvPr/>
        </p:nvGrpSpPr>
        <p:grpSpPr>
          <a:xfrm>
            <a:off x="381955" y="846487"/>
            <a:ext cx="11428090" cy="5156888"/>
            <a:chOff x="141986" y="718058"/>
            <a:chExt cx="11428090" cy="5156888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0EC8D719-48FA-474D-A73F-F3351F3AB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4061" y="730339"/>
              <a:ext cx="2476015" cy="514460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B9E5B98-A3B3-42DC-A094-5CB17538E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86" y="718058"/>
              <a:ext cx="2476016" cy="514461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3A3ED2-92A6-4E3E-A849-E3DD125D3DA5}"/>
                </a:ext>
              </a:extLst>
            </p:cNvPr>
            <p:cNvSpPr/>
            <p:nvPr/>
          </p:nvSpPr>
          <p:spPr>
            <a:xfrm>
              <a:off x="258930" y="2034132"/>
              <a:ext cx="2262328" cy="435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EFBD0762-3066-4EA0-93CA-97EF15C2DD41}"/>
                </a:ext>
              </a:extLst>
            </p:cNvPr>
            <p:cNvSpPr/>
            <p:nvPr/>
          </p:nvSpPr>
          <p:spPr>
            <a:xfrm>
              <a:off x="2738832" y="3174352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2E26642-A800-49DB-A59F-42582EB45DA7}"/>
                </a:ext>
              </a:extLst>
            </p:cNvPr>
            <p:cNvSpPr/>
            <p:nvPr/>
          </p:nvSpPr>
          <p:spPr>
            <a:xfrm>
              <a:off x="9780091" y="3045746"/>
              <a:ext cx="1007657" cy="43537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A166CC2-B2A7-4CB5-899F-59003C256E73}"/>
                </a:ext>
              </a:extLst>
            </p:cNvPr>
            <p:cNvSpPr/>
            <p:nvPr/>
          </p:nvSpPr>
          <p:spPr>
            <a:xfrm>
              <a:off x="9714538" y="3465808"/>
              <a:ext cx="1265997" cy="40031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FEFA15D-6D7A-4340-84FC-061C8443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6011" y="718058"/>
              <a:ext cx="2476016" cy="514461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DA21A18-E0BA-426C-B72D-5D490C3EB611}"/>
                </a:ext>
              </a:extLst>
            </p:cNvPr>
            <p:cNvSpPr/>
            <p:nvPr/>
          </p:nvSpPr>
          <p:spPr>
            <a:xfrm>
              <a:off x="3268365" y="5015882"/>
              <a:ext cx="2262328" cy="2130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9E38F36-8168-4034-B0B4-2D015CDF7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036" y="727182"/>
              <a:ext cx="2476016" cy="5144611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BBCE36AA-4EF3-4C3B-ADD2-AD9CB84B7061}"/>
                </a:ext>
              </a:extLst>
            </p:cNvPr>
            <p:cNvSpPr/>
            <p:nvPr/>
          </p:nvSpPr>
          <p:spPr>
            <a:xfrm>
              <a:off x="6216880" y="1342006"/>
              <a:ext cx="2287928" cy="15343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404E45E-64B8-44F1-B3DE-0A703CA0D498}"/>
                </a:ext>
              </a:extLst>
            </p:cNvPr>
            <p:cNvSpPr/>
            <p:nvPr/>
          </p:nvSpPr>
          <p:spPr>
            <a:xfrm>
              <a:off x="6217090" y="5399733"/>
              <a:ext cx="2287928" cy="3906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EC67AD4-39F2-4B71-BB1B-16F3EBC0B267}"/>
                </a:ext>
              </a:extLst>
            </p:cNvPr>
            <p:cNvSpPr/>
            <p:nvPr/>
          </p:nvSpPr>
          <p:spPr>
            <a:xfrm>
              <a:off x="5687356" y="3201509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C3E63AD-4850-4E4B-AAE4-E7A657F6C3C7}"/>
                </a:ext>
              </a:extLst>
            </p:cNvPr>
            <p:cNvSpPr/>
            <p:nvPr/>
          </p:nvSpPr>
          <p:spPr>
            <a:xfrm>
              <a:off x="8698911" y="3174352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40541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สร้าง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Project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ใน </a:t>
            </a:r>
            <a:r>
              <a:rPr lang="en-US" sz="2400" b="1" dirty="0" err="1"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 APP</a:t>
            </a:r>
            <a:endParaRPr lang="th-TH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92467ED-D900-407E-92DD-9529B3960082}"/>
              </a:ext>
            </a:extLst>
          </p:cNvPr>
          <p:cNvGrpSpPr/>
          <p:nvPr/>
        </p:nvGrpSpPr>
        <p:grpSpPr>
          <a:xfrm>
            <a:off x="401775" y="806426"/>
            <a:ext cx="11388449" cy="5188276"/>
            <a:chOff x="141986" y="758653"/>
            <a:chExt cx="11388449" cy="5188276"/>
          </a:xfrm>
        </p:grpSpPr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EFBD0762-3066-4EA0-93CA-97EF15C2DD41}"/>
                </a:ext>
              </a:extLst>
            </p:cNvPr>
            <p:cNvSpPr/>
            <p:nvPr/>
          </p:nvSpPr>
          <p:spPr>
            <a:xfrm>
              <a:off x="2738832" y="3174352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6EC67AD4-39F2-4B71-BB1B-16F3EBC0B267}"/>
                </a:ext>
              </a:extLst>
            </p:cNvPr>
            <p:cNvSpPr/>
            <p:nvPr/>
          </p:nvSpPr>
          <p:spPr>
            <a:xfrm>
              <a:off x="5687356" y="3201509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CC3E63AD-4850-4E4B-AAE4-E7A657F6C3C7}"/>
                </a:ext>
              </a:extLst>
            </p:cNvPr>
            <p:cNvSpPr/>
            <p:nvPr/>
          </p:nvSpPr>
          <p:spPr>
            <a:xfrm>
              <a:off x="8633943" y="3174352"/>
              <a:ext cx="337351" cy="454981"/>
            </a:xfrm>
            <a:prstGeom prst="rightArrow">
              <a:avLst/>
            </a:prstGeom>
            <a:solidFill>
              <a:srgbClr val="24C4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000659-E8AF-4C03-BFF9-FA84ABA5A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986" y="758653"/>
              <a:ext cx="2497032" cy="518827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069CC8-2FD7-47CE-9F22-50E74DD01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253" y="758653"/>
              <a:ext cx="2497032" cy="518827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6A44FF-7A60-4B86-AD07-C88BB1CA2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3403" y="758653"/>
              <a:ext cx="2497032" cy="518827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35057A3-3E28-4FEE-AE3D-0A72E7E66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6044" y="758653"/>
              <a:ext cx="2495790" cy="5185696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33D8A05-1331-4E88-A298-07BCA954F1E3}"/>
                </a:ext>
              </a:extLst>
            </p:cNvPr>
            <p:cNvSpPr/>
            <p:nvPr/>
          </p:nvSpPr>
          <p:spPr>
            <a:xfrm>
              <a:off x="1980532" y="943673"/>
              <a:ext cx="318786" cy="30517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16A3226-C067-488F-8B1C-9B21CBDEC039}"/>
                </a:ext>
              </a:extLst>
            </p:cNvPr>
            <p:cNvSpPr/>
            <p:nvPr/>
          </p:nvSpPr>
          <p:spPr>
            <a:xfrm>
              <a:off x="3480047" y="1865456"/>
              <a:ext cx="2150238" cy="435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58AECE8-8626-45C2-BA02-06C02B5CA151}"/>
                </a:ext>
              </a:extLst>
            </p:cNvPr>
            <p:cNvSpPr/>
            <p:nvPr/>
          </p:nvSpPr>
          <p:spPr>
            <a:xfrm>
              <a:off x="6140831" y="2766503"/>
              <a:ext cx="677219" cy="435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BD918C-551C-4604-897A-02FD7FCF77B0}"/>
                </a:ext>
              </a:extLst>
            </p:cNvPr>
            <p:cNvSpPr/>
            <p:nvPr/>
          </p:nvSpPr>
          <p:spPr>
            <a:xfrm>
              <a:off x="6140831" y="2198034"/>
              <a:ext cx="2262328" cy="43500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5F54477E-7A64-4237-A3A2-D64C5950030B}"/>
                </a:ext>
              </a:extLst>
            </p:cNvPr>
            <p:cNvSpPr/>
            <p:nvPr/>
          </p:nvSpPr>
          <p:spPr>
            <a:xfrm>
              <a:off x="9150755" y="5058123"/>
              <a:ext cx="2262328" cy="2773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7942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สร้าง 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Project </a:t>
            </a:r>
            <a:r>
              <a:rPr lang="th-TH" sz="2400" b="1" dirty="0">
                <a:latin typeface="Kanit" panose="00000500000000000000" pitchFamily="2" charset="-34"/>
                <a:cs typeface="Kanit" panose="00000500000000000000" pitchFamily="2" charset="-34"/>
              </a:rPr>
              <a:t>ใน </a:t>
            </a:r>
            <a:r>
              <a:rPr lang="en-US" sz="2400" b="1" dirty="0" err="1">
                <a:latin typeface="Kanit" panose="00000500000000000000" pitchFamily="2" charset="-34"/>
                <a:cs typeface="Kanit" panose="00000500000000000000" pitchFamily="2" charset="-34"/>
              </a:rPr>
              <a:t>Blynk</a:t>
            </a:r>
            <a:r>
              <a:rPr lang="en-US" sz="2400" b="1" dirty="0">
                <a:latin typeface="Kanit" panose="00000500000000000000" pitchFamily="2" charset="-34"/>
                <a:cs typeface="Kanit" panose="00000500000000000000" pitchFamily="2" charset="-34"/>
              </a:rPr>
              <a:t> APP</a:t>
            </a:r>
            <a:endParaRPr lang="th-TH" sz="2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รูปภาพ 15">
            <a:extLst>
              <a:ext uri="{FF2B5EF4-FFF2-40B4-BE49-F238E27FC236}">
                <a16:creationId xmlns:a16="http://schemas.microsoft.com/office/drawing/2014/main" id="{13D64D1D-F2C3-4B11-8ECF-8A957C0AB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6E3A5C-D1EA-407A-B8CF-D846FB83A889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E283E6-B00B-478F-8B12-F6195F773C2A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A98CFD-BCFE-41FC-9909-C505988202D4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BD0762-3066-4EA0-93CA-97EF15C2DD41}"/>
              </a:ext>
            </a:extLst>
          </p:cNvPr>
          <p:cNvSpPr/>
          <p:nvPr/>
        </p:nvSpPr>
        <p:spPr>
          <a:xfrm>
            <a:off x="4283546" y="3135536"/>
            <a:ext cx="337351" cy="454981"/>
          </a:xfrm>
          <a:prstGeom prst="rightArrow">
            <a:avLst/>
          </a:prstGeom>
          <a:solidFill>
            <a:srgbClr val="24C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EC67AD4-39F2-4B71-BB1B-16F3EBC0B267}"/>
              </a:ext>
            </a:extLst>
          </p:cNvPr>
          <p:cNvSpPr/>
          <p:nvPr/>
        </p:nvSpPr>
        <p:spPr>
          <a:xfrm>
            <a:off x="7232070" y="3162693"/>
            <a:ext cx="337351" cy="454981"/>
          </a:xfrm>
          <a:prstGeom prst="rightArrow">
            <a:avLst/>
          </a:prstGeom>
          <a:solidFill>
            <a:srgbClr val="24C4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1A82-D22A-4A54-8022-15AEED2498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00" y="817939"/>
            <a:ext cx="2485804" cy="51649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B9BC2D7-EB5C-46AB-A964-DC223B660F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613" y="817939"/>
            <a:ext cx="2485804" cy="516494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3BCA5A2-E78C-46CB-9BDF-DD5A83BA102E}"/>
              </a:ext>
            </a:extLst>
          </p:cNvPr>
          <p:cNvSpPr/>
          <p:nvPr/>
        </p:nvSpPr>
        <p:spPr>
          <a:xfrm>
            <a:off x="1686700" y="3390183"/>
            <a:ext cx="2485804" cy="43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DD4782-732E-45E2-90FE-487A4EBD48C4}"/>
              </a:ext>
            </a:extLst>
          </p:cNvPr>
          <p:cNvSpPr/>
          <p:nvPr/>
        </p:nvSpPr>
        <p:spPr>
          <a:xfrm>
            <a:off x="6445187" y="1351648"/>
            <a:ext cx="723229" cy="571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F1A19F5-39E9-4950-9562-68DD2D8911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37" y="817938"/>
            <a:ext cx="2485656" cy="51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ส่วนประกอบในการเขียนโปรแกรมหุ่นยนต์</a:t>
            </a:r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6F549AD-F02D-4523-AE8C-7810CCB9EF56}"/>
              </a:ext>
            </a:extLst>
          </p:cNvPr>
          <p:cNvSpPr/>
          <p:nvPr/>
        </p:nvSpPr>
        <p:spPr>
          <a:xfrm>
            <a:off x="1667048" y="1198487"/>
            <a:ext cx="2175029" cy="51643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Hardware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6B8CA39-D169-4021-A475-9854C1780CF0}"/>
              </a:ext>
            </a:extLst>
          </p:cNvPr>
          <p:cNvSpPr/>
          <p:nvPr/>
        </p:nvSpPr>
        <p:spPr>
          <a:xfrm>
            <a:off x="7757982" y="1198487"/>
            <a:ext cx="2175029" cy="516432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Kanit" panose="00000500000000000000" pitchFamily="2" charset="-34"/>
                <a:cs typeface="Kanit" panose="00000500000000000000" pitchFamily="2" charset="-34"/>
              </a:rPr>
              <a:t>Software</a:t>
            </a:r>
            <a:endParaRPr lang="th-TH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63DFDF-419E-42E0-8651-7EA994576D45}"/>
              </a:ext>
            </a:extLst>
          </p:cNvPr>
          <p:cNvCxnSpPr/>
          <p:nvPr/>
        </p:nvCxnSpPr>
        <p:spPr>
          <a:xfrm>
            <a:off x="5717219" y="1349406"/>
            <a:ext cx="0" cy="4509856"/>
          </a:xfrm>
          <a:prstGeom prst="line">
            <a:avLst/>
          </a:prstGeom>
          <a:ln w="28575">
            <a:solidFill>
              <a:srgbClr val="FF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9F572D0-27F6-442F-A3EF-9C594A981D3F}"/>
              </a:ext>
            </a:extLst>
          </p:cNvPr>
          <p:cNvSpPr/>
          <p:nvPr/>
        </p:nvSpPr>
        <p:spPr>
          <a:xfrm>
            <a:off x="348889" y="2308441"/>
            <a:ext cx="1738546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Mechanical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2ECE341-2AB2-4B40-A913-6B0B0C6E06BB}"/>
              </a:ext>
            </a:extLst>
          </p:cNvPr>
          <p:cNvSpPr/>
          <p:nvPr/>
        </p:nvSpPr>
        <p:spPr>
          <a:xfrm>
            <a:off x="3421688" y="2308441"/>
            <a:ext cx="1738546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Electronic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871C02-4FD2-493D-AF3D-267868556050}"/>
              </a:ext>
            </a:extLst>
          </p:cNvPr>
          <p:cNvCxnSpPr>
            <a:cxnSpLocks/>
          </p:cNvCxnSpPr>
          <p:nvPr/>
        </p:nvCxnSpPr>
        <p:spPr>
          <a:xfrm>
            <a:off x="2754563" y="1714919"/>
            <a:ext cx="0" cy="296761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A60C65-6B78-4E7E-BF94-0EA99CAAAAC1}"/>
              </a:ext>
            </a:extLst>
          </p:cNvPr>
          <p:cNvCxnSpPr>
            <a:cxnSpLocks/>
          </p:cNvCxnSpPr>
          <p:nvPr/>
        </p:nvCxnSpPr>
        <p:spPr>
          <a:xfrm>
            <a:off x="1218162" y="2011680"/>
            <a:ext cx="3072799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5DF19-8CA7-4AEE-896B-83CCCF0909CF}"/>
              </a:ext>
            </a:extLst>
          </p:cNvPr>
          <p:cNvCxnSpPr>
            <a:cxnSpLocks/>
          </p:cNvCxnSpPr>
          <p:nvPr/>
        </p:nvCxnSpPr>
        <p:spPr>
          <a:xfrm>
            <a:off x="1218162" y="2011680"/>
            <a:ext cx="0" cy="296761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C0EF3D-4510-417A-BD5B-ED226CB65FCA}"/>
              </a:ext>
            </a:extLst>
          </p:cNvPr>
          <p:cNvCxnSpPr>
            <a:cxnSpLocks/>
          </p:cNvCxnSpPr>
          <p:nvPr/>
        </p:nvCxnSpPr>
        <p:spPr>
          <a:xfrm>
            <a:off x="4290961" y="2011680"/>
            <a:ext cx="0" cy="296761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2F49BB1-3368-42E9-B309-A1E4A70A40D0}"/>
              </a:ext>
            </a:extLst>
          </p:cNvPr>
          <p:cNvSpPr/>
          <p:nvPr/>
        </p:nvSpPr>
        <p:spPr>
          <a:xfrm>
            <a:off x="681084" y="2978872"/>
            <a:ext cx="1406351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DC Motor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34A41C-182B-4E86-8E56-A85BE040520B}"/>
              </a:ext>
            </a:extLst>
          </p:cNvPr>
          <p:cNvCxnSpPr>
            <a:cxnSpLocks/>
          </p:cNvCxnSpPr>
          <p:nvPr/>
        </p:nvCxnSpPr>
        <p:spPr>
          <a:xfrm>
            <a:off x="444179" y="2646129"/>
            <a:ext cx="0" cy="2110445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220F7BE-E3A7-4BBA-8722-F441E7207948}"/>
              </a:ext>
            </a:extLst>
          </p:cNvPr>
          <p:cNvSpPr/>
          <p:nvPr/>
        </p:nvSpPr>
        <p:spPr>
          <a:xfrm>
            <a:off x="681084" y="3497899"/>
            <a:ext cx="1406350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RC Servo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35001BA1-D1BC-4069-BE2F-57E446899A68}"/>
              </a:ext>
            </a:extLst>
          </p:cNvPr>
          <p:cNvSpPr/>
          <p:nvPr/>
        </p:nvSpPr>
        <p:spPr>
          <a:xfrm>
            <a:off x="681084" y="4016926"/>
            <a:ext cx="1406348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Wheel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CFCB187-8426-4590-AFFE-8C01A657C9C7}"/>
              </a:ext>
            </a:extLst>
          </p:cNvPr>
          <p:cNvSpPr/>
          <p:nvPr/>
        </p:nvSpPr>
        <p:spPr>
          <a:xfrm>
            <a:off x="681084" y="4562804"/>
            <a:ext cx="1406343" cy="387540"/>
          </a:xfrm>
          <a:prstGeom prst="round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Keeper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DB8D34F-CEA2-4919-91EB-9EFE4DFFE09B}"/>
              </a:ext>
            </a:extLst>
          </p:cNvPr>
          <p:cNvCxnSpPr>
            <a:cxnSpLocks/>
          </p:cNvCxnSpPr>
          <p:nvPr/>
        </p:nvCxnSpPr>
        <p:spPr>
          <a:xfrm>
            <a:off x="442128" y="3159424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AADA52-90E7-458C-8F84-B3AB6AD6C86B}"/>
              </a:ext>
            </a:extLst>
          </p:cNvPr>
          <p:cNvCxnSpPr>
            <a:cxnSpLocks/>
          </p:cNvCxnSpPr>
          <p:nvPr/>
        </p:nvCxnSpPr>
        <p:spPr>
          <a:xfrm>
            <a:off x="442128" y="3691669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5FFDF13-574A-49A7-9755-F830D5341DD3}"/>
              </a:ext>
            </a:extLst>
          </p:cNvPr>
          <p:cNvCxnSpPr>
            <a:cxnSpLocks/>
          </p:cNvCxnSpPr>
          <p:nvPr/>
        </p:nvCxnSpPr>
        <p:spPr>
          <a:xfrm>
            <a:off x="448366" y="4210696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2C5F280-B4FB-4BF8-85A9-53E6E6AEA7CF}"/>
              </a:ext>
            </a:extLst>
          </p:cNvPr>
          <p:cNvCxnSpPr>
            <a:cxnSpLocks/>
          </p:cNvCxnSpPr>
          <p:nvPr/>
        </p:nvCxnSpPr>
        <p:spPr>
          <a:xfrm>
            <a:off x="442128" y="4756574"/>
            <a:ext cx="274268" cy="0"/>
          </a:xfrm>
          <a:prstGeom prst="line">
            <a:avLst/>
          </a:prstGeom>
          <a:ln w="28575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111E0BE-7478-4FA9-8033-DAA4E9011321}"/>
              </a:ext>
            </a:extLst>
          </p:cNvPr>
          <p:cNvCxnSpPr>
            <a:cxnSpLocks/>
          </p:cNvCxnSpPr>
          <p:nvPr/>
        </p:nvCxnSpPr>
        <p:spPr>
          <a:xfrm>
            <a:off x="3543966" y="2658261"/>
            <a:ext cx="0" cy="2110445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B571101-E78D-4B90-B86E-D63A85460E0F}"/>
              </a:ext>
            </a:extLst>
          </p:cNvPr>
          <p:cNvCxnSpPr>
            <a:cxnSpLocks/>
          </p:cNvCxnSpPr>
          <p:nvPr/>
        </p:nvCxnSpPr>
        <p:spPr>
          <a:xfrm>
            <a:off x="3541915" y="3171556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7236331-506C-47EA-AF0D-4B581DD1D209}"/>
              </a:ext>
            </a:extLst>
          </p:cNvPr>
          <p:cNvSpPr/>
          <p:nvPr/>
        </p:nvSpPr>
        <p:spPr>
          <a:xfrm>
            <a:off x="3780870" y="2965654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MCU, CPU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A6CDDD-2636-4728-9E4C-622130054AFE}"/>
              </a:ext>
            </a:extLst>
          </p:cNvPr>
          <p:cNvCxnSpPr>
            <a:cxnSpLocks/>
          </p:cNvCxnSpPr>
          <p:nvPr/>
        </p:nvCxnSpPr>
        <p:spPr>
          <a:xfrm>
            <a:off x="3541915" y="3721806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45A0935-AFCB-4D23-B3F7-7D56F459427D}"/>
              </a:ext>
            </a:extLst>
          </p:cNvPr>
          <p:cNvSpPr/>
          <p:nvPr/>
        </p:nvSpPr>
        <p:spPr>
          <a:xfrm>
            <a:off x="3780870" y="3515904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Sensor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F3022E-25F7-48D8-890A-A51B4595CD47}"/>
              </a:ext>
            </a:extLst>
          </p:cNvPr>
          <p:cNvCxnSpPr>
            <a:cxnSpLocks/>
          </p:cNvCxnSpPr>
          <p:nvPr/>
        </p:nvCxnSpPr>
        <p:spPr>
          <a:xfrm>
            <a:off x="3535698" y="4756574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20B5A73-013E-4624-8D68-B9BFA17FB950}"/>
              </a:ext>
            </a:extLst>
          </p:cNvPr>
          <p:cNvSpPr/>
          <p:nvPr/>
        </p:nvSpPr>
        <p:spPr>
          <a:xfrm>
            <a:off x="3765405" y="4620753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Power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5470E83-9B02-4463-82EF-9926F72E0F9B}"/>
              </a:ext>
            </a:extLst>
          </p:cNvPr>
          <p:cNvCxnSpPr>
            <a:cxnSpLocks/>
          </p:cNvCxnSpPr>
          <p:nvPr/>
        </p:nvCxnSpPr>
        <p:spPr>
          <a:xfrm>
            <a:off x="3535698" y="4257388"/>
            <a:ext cx="274268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6F7B3FAB-B643-45F1-9C13-5DFD089A3F59}"/>
              </a:ext>
            </a:extLst>
          </p:cNvPr>
          <p:cNvSpPr/>
          <p:nvPr/>
        </p:nvSpPr>
        <p:spPr>
          <a:xfrm>
            <a:off x="3774653" y="4051486"/>
            <a:ext cx="1379362" cy="38754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Driver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05CBBFFD-0589-4EE2-A37D-7D14532E196F}"/>
              </a:ext>
            </a:extLst>
          </p:cNvPr>
          <p:cNvSpPr/>
          <p:nvPr/>
        </p:nvSpPr>
        <p:spPr>
          <a:xfrm>
            <a:off x="6461993" y="2281723"/>
            <a:ext cx="1738546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Language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D9E2C0D0-E99C-48A3-B87C-9E27CAEDDBB7}"/>
              </a:ext>
            </a:extLst>
          </p:cNvPr>
          <p:cNvSpPr/>
          <p:nvPr/>
        </p:nvSpPr>
        <p:spPr>
          <a:xfrm>
            <a:off x="9534792" y="2281723"/>
            <a:ext cx="1738546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Framework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D8200F4-902E-4B7A-B63D-E28E9489493B}"/>
              </a:ext>
            </a:extLst>
          </p:cNvPr>
          <p:cNvCxnSpPr>
            <a:cxnSpLocks/>
          </p:cNvCxnSpPr>
          <p:nvPr/>
        </p:nvCxnSpPr>
        <p:spPr>
          <a:xfrm>
            <a:off x="8867667" y="1688201"/>
            <a:ext cx="0" cy="29676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FDD3B87-E652-4C42-A9D5-2D2357480BFC}"/>
              </a:ext>
            </a:extLst>
          </p:cNvPr>
          <p:cNvCxnSpPr>
            <a:cxnSpLocks/>
          </p:cNvCxnSpPr>
          <p:nvPr/>
        </p:nvCxnSpPr>
        <p:spPr>
          <a:xfrm>
            <a:off x="7331266" y="1984962"/>
            <a:ext cx="3072799" cy="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59EEC93-FB9A-477F-8238-6EB4570139B4}"/>
              </a:ext>
            </a:extLst>
          </p:cNvPr>
          <p:cNvCxnSpPr>
            <a:cxnSpLocks/>
          </p:cNvCxnSpPr>
          <p:nvPr/>
        </p:nvCxnSpPr>
        <p:spPr>
          <a:xfrm>
            <a:off x="7331266" y="1984962"/>
            <a:ext cx="0" cy="296761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6F9CD22-5264-49FF-A15F-C73176B0A08B}"/>
              </a:ext>
            </a:extLst>
          </p:cNvPr>
          <p:cNvCxnSpPr>
            <a:cxnSpLocks/>
          </p:cNvCxnSpPr>
          <p:nvPr/>
        </p:nvCxnSpPr>
        <p:spPr>
          <a:xfrm>
            <a:off x="10404065" y="1984962"/>
            <a:ext cx="0" cy="296761"/>
          </a:xfrm>
          <a:prstGeom prst="line">
            <a:avLst/>
          </a:prstGeom>
          <a:ln w="28575">
            <a:solidFill>
              <a:srgbClr val="00B0F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2BB17CFD-0E2E-4A6E-809E-6C3EFAE45462}"/>
              </a:ext>
            </a:extLst>
          </p:cNvPr>
          <p:cNvSpPr/>
          <p:nvPr/>
        </p:nvSpPr>
        <p:spPr>
          <a:xfrm>
            <a:off x="6794188" y="2952154"/>
            <a:ext cx="1406351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C/C++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0853FF1-511D-43CE-A1BB-162106F1EEC4}"/>
              </a:ext>
            </a:extLst>
          </p:cNvPr>
          <p:cNvCxnSpPr>
            <a:cxnSpLocks/>
          </p:cNvCxnSpPr>
          <p:nvPr/>
        </p:nvCxnSpPr>
        <p:spPr>
          <a:xfrm>
            <a:off x="6557283" y="2619411"/>
            <a:ext cx="0" cy="211044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5E8D271-5021-4821-B3DA-6CA625F067A5}"/>
              </a:ext>
            </a:extLst>
          </p:cNvPr>
          <p:cNvSpPr/>
          <p:nvPr/>
        </p:nvSpPr>
        <p:spPr>
          <a:xfrm>
            <a:off x="6794188" y="3471181"/>
            <a:ext cx="1406350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JavaScript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2E2E7F9-1200-4BAB-A5E2-4C866732FA8D}"/>
              </a:ext>
            </a:extLst>
          </p:cNvPr>
          <p:cNvSpPr/>
          <p:nvPr/>
        </p:nvSpPr>
        <p:spPr>
          <a:xfrm>
            <a:off x="6794188" y="3990208"/>
            <a:ext cx="1406348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Python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3240E7A-A636-4372-9665-2E572E11942F}"/>
              </a:ext>
            </a:extLst>
          </p:cNvPr>
          <p:cNvSpPr/>
          <p:nvPr/>
        </p:nvSpPr>
        <p:spPr>
          <a:xfrm>
            <a:off x="6794188" y="4536086"/>
            <a:ext cx="1406343" cy="38754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atin typeface="Kanit" panose="00000500000000000000" pitchFamily="2" charset="-34"/>
                <a:cs typeface="Kanit" panose="00000500000000000000" pitchFamily="2" charset="-34"/>
              </a:rPr>
              <a:t>Go</a:t>
            </a:r>
            <a:endParaRPr lang="th-TH" sz="20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4F90E9B-D029-4B8D-8D5C-6599C1203BB9}"/>
              </a:ext>
            </a:extLst>
          </p:cNvPr>
          <p:cNvCxnSpPr>
            <a:cxnSpLocks/>
          </p:cNvCxnSpPr>
          <p:nvPr/>
        </p:nvCxnSpPr>
        <p:spPr>
          <a:xfrm>
            <a:off x="6555232" y="3132706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B6CE857-84A9-497C-A3D4-7988607A6549}"/>
              </a:ext>
            </a:extLst>
          </p:cNvPr>
          <p:cNvCxnSpPr>
            <a:cxnSpLocks/>
          </p:cNvCxnSpPr>
          <p:nvPr/>
        </p:nvCxnSpPr>
        <p:spPr>
          <a:xfrm>
            <a:off x="6555232" y="3664951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7724CD-1FDC-465E-ADA3-3985DB7B14B3}"/>
              </a:ext>
            </a:extLst>
          </p:cNvPr>
          <p:cNvCxnSpPr>
            <a:cxnSpLocks/>
          </p:cNvCxnSpPr>
          <p:nvPr/>
        </p:nvCxnSpPr>
        <p:spPr>
          <a:xfrm>
            <a:off x="6561470" y="4183978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3CB59A-865C-4470-96A2-70BD299E3041}"/>
              </a:ext>
            </a:extLst>
          </p:cNvPr>
          <p:cNvCxnSpPr>
            <a:cxnSpLocks/>
          </p:cNvCxnSpPr>
          <p:nvPr/>
        </p:nvCxnSpPr>
        <p:spPr>
          <a:xfrm>
            <a:off x="6555232" y="4729856"/>
            <a:ext cx="27426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9C51247-4903-4D80-8D92-D8AEC08007E5}"/>
              </a:ext>
            </a:extLst>
          </p:cNvPr>
          <p:cNvCxnSpPr>
            <a:cxnSpLocks/>
          </p:cNvCxnSpPr>
          <p:nvPr/>
        </p:nvCxnSpPr>
        <p:spPr>
          <a:xfrm>
            <a:off x="9657070" y="2631543"/>
            <a:ext cx="0" cy="2691365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0920F0C6-4F59-4327-BA60-9E34AAE18D8A}"/>
              </a:ext>
            </a:extLst>
          </p:cNvPr>
          <p:cNvCxnSpPr>
            <a:cxnSpLocks/>
          </p:cNvCxnSpPr>
          <p:nvPr/>
        </p:nvCxnSpPr>
        <p:spPr>
          <a:xfrm>
            <a:off x="9655019" y="314483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F91C137-A3FD-42CC-8426-82BD34C9D6E9}"/>
              </a:ext>
            </a:extLst>
          </p:cNvPr>
          <p:cNvSpPr/>
          <p:nvPr/>
        </p:nvSpPr>
        <p:spPr>
          <a:xfrm>
            <a:off x="9893974" y="2938936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Arduino IDE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0527CE5-71B4-4500-B357-14C90F50C263}"/>
              </a:ext>
            </a:extLst>
          </p:cNvPr>
          <p:cNvCxnSpPr>
            <a:cxnSpLocks/>
          </p:cNvCxnSpPr>
          <p:nvPr/>
        </p:nvCxnSpPr>
        <p:spPr>
          <a:xfrm>
            <a:off x="9655019" y="369508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E9FDAEA8-4FEA-4C94-A004-504F0B9F5476}"/>
              </a:ext>
            </a:extLst>
          </p:cNvPr>
          <p:cNvSpPr/>
          <p:nvPr/>
        </p:nvSpPr>
        <p:spPr>
          <a:xfrm>
            <a:off x="9887757" y="3465512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Keil </a:t>
            </a:r>
            <a:r>
              <a:rPr lang="en-US" sz="1600" dirty="0" err="1">
                <a:latin typeface="Kanit" panose="00000500000000000000" pitchFamily="2" charset="-34"/>
                <a:cs typeface="Kanit" panose="00000500000000000000" pitchFamily="2" charset="-34"/>
              </a:rPr>
              <a:t>uVision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2B8B927-CE05-4316-9028-3116D5F6DF4D}"/>
              </a:ext>
            </a:extLst>
          </p:cNvPr>
          <p:cNvCxnSpPr>
            <a:cxnSpLocks/>
          </p:cNvCxnSpPr>
          <p:nvPr/>
        </p:nvCxnSpPr>
        <p:spPr>
          <a:xfrm>
            <a:off x="9648802" y="4729856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D52D45E-FC74-4C1C-8666-18D3C82B4336}"/>
              </a:ext>
            </a:extLst>
          </p:cNvPr>
          <p:cNvSpPr/>
          <p:nvPr/>
        </p:nvSpPr>
        <p:spPr>
          <a:xfrm>
            <a:off x="9887757" y="453772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EWARM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5841CE8-D690-4B42-B7C5-7BE291DB06EB}"/>
              </a:ext>
            </a:extLst>
          </p:cNvPr>
          <p:cNvCxnSpPr>
            <a:cxnSpLocks/>
          </p:cNvCxnSpPr>
          <p:nvPr/>
        </p:nvCxnSpPr>
        <p:spPr>
          <a:xfrm>
            <a:off x="9648802" y="4230670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E900309F-C08C-407E-90FF-76F3FFF4437E}"/>
              </a:ext>
            </a:extLst>
          </p:cNvPr>
          <p:cNvSpPr/>
          <p:nvPr/>
        </p:nvSpPr>
        <p:spPr>
          <a:xfrm>
            <a:off x="9887757" y="399020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err="1">
                <a:latin typeface="Kanit" panose="00000500000000000000" pitchFamily="2" charset="-34"/>
                <a:cs typeface="Kanit" panose="00000500000000000000" pitchFamily="2" charset="-34"/>
              </a:rPr>
              <a:t>TrueSTUDIO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C757AE38-D25E-4295-AF83-0F13B6F7F4CD}"/>
              </a:ext>
            </a:extLst>
          </p:cNvPr>
          <p:cNvSpPr/>
          <p:nvPr/>
        </p:nvSpPr>
        <p:spPr>
          <a:xfrm>
            <a:off x="9887757" y="5129138"/>
            <a:ext cx="1379362" cy="387540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Kanit" panose="00000500000000000000" pitchFamily="2" charset="-34"/>
                <a:cs typeface="Kanit" panose="00000500000000000000" pitchFamily="2" charset="-34"/>
              </a:rPr>
              <a:t>Eclipse</a:t>
            </a:r>
            <a:endParaRPr lang="th-TH" sz="16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6CDDDD9-C3FE-4DFF-BC74-7FC7A2385D9B}"/>
              </a:ext>
            </a:extLst>
          </p:cNvPr>
          <p:cNvCxnSpPr>
            <a:cxnSpLocks/>
          </p:cNvCxnSpPr>
          <p:nvPr/>
        </p:nvCxnSpPr>
        <p:spPr>
          <a:xfrm>
            <a:off x="9658743" y="5322908"/>
            <a:ext cx="274268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11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2" grpId="0" animBg="1"/>
      <p:bldP spid="27" grpId="0" animBg="1"/>
      <p:bldP spid="44" grpId="0" animBg="1"/>
      <p:bldP spid="50" grpId="0" animBg="1"/>
      <p:bldP spid="51" grpId="0" animBg="1"/>
      <p:bldP spid="52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71" grpId="0" animBg="1"/>
      <p:bldP spid="76" grpId="0" animBg="1"/>
      <p:bldP spid="78" grpId="0" animBg="1"/>
      <p:bldP spid="79" grpId="0" animBg="1"/>
      <p:bldP spid="80" grpId="0" animBg="1"/>
      <p:bldP spid="87" grpId="0" animBg="1"/>
      <p:bldP spid="89" grpId="0" animBg="1"/>
      <p:bldP spid="91" grpId="0" animBg="1"/>
      <p:bldP spid="93" grpId="0" animBg="1"/>
      <p:bldP spid="9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3" name="รูปภาพ 15">
            <a:extLst>
              <a:ext uri="{FF2B5EF4-FFF2-40B4-BE49-F238E27FC236}">
                <a16:creationId xmlns:a16="http://schemas.microsoft.com/office/drawing/2014/main" id="{34F2D838-3464-4EE6-BA33-6E212546477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FCC1BC-CFCB-4E0F-86FB-F1CC06F25196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3AFF17-46E7-4F95-AEB2-AB76C98B4C94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7E96AF-D78E-4215-8E6F-16B98148B041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626" name="Picture 2" descr="Image for post">
            <a:extLst>
              <a:ext uri="{FF2B5EF4-FFF2-40B4-BE49-F238E27FC236}">
                <a16:creationId xmlns:a16="http://schemas.microsoft.com/office/drawing/2014/main" id="{49C90882-49B2-45B1-9D2A-C81CDED0C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285" y="180921"/>
            <a:ext cx="2496711" cy="47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9281C-CD6D-4CE8-BEB2-B65BDCBFC5A0}"/>
              </a:ext>
            </a:extLst>
          </p:cNvPr>
          <p:cNvSpPr txBox="1"/>
          <p:nvPr/>
        </p:nvSpPr>
        <p:spPr>
          <a:xfrm>
            <a:off x="427482" y="4968219"/>
            <a:ext cx="116526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เป็นชิปไมโครคอนโทรลเลอร์ที่มาพร้อม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Bluetooth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4.2 แบบ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SoC (System on Chip)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 สามารถเขียนโปรแกรมลงไปได้เลยไม่จำเป็นต้องใช้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MCU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อื่นมาควบคุม ถูกพัฒนาโดยบริษัท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Espressif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โดย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CPU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ใช้สถาปัตยกรรม </a:t>
            </a:r>
            <a:r>
              <a:rPr lang="en-US" sz="1800" dirty="0" err="1">
                <a:latin typeface="Kanit" panose="00000500000000000000" pitchFamily="2" charset="-34"/>
                <a:cs typeface="Kanit" panose="00000500000000000000" pitchFamily="2" charset="-34"/>
              </a:rPr>
              <a:t>Tensilica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LX6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แบบ 2 แกนสมอง สัญญาณนาฬิกา 240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MHz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มี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GPIO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สำหรับต่อใช้งานจำนวน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32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ช่อง</a:t>
            </a:r>
          </a:p>
        </p:txBody>
      </p:sp>
      <p:pic>
        <p:nvPicPr>
          <p:cNvPr id="26630" name="Picture 6" descr="ESP32 Pinout Reference: Which GPIO pins should you use? | Random ...">
            <a:extLst>
              <a:ext uri="{FF2B5EF4-FFF2-40B4-BE49-F238E27FC236}">
                <a16:creationId xmlns:a16="http://schemas.microsoft.com/office/drawing/2014/main" id="{C9CF37BE-CB2C-4C8A-92E5-6FC570C7B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6" y="1235156"/>
            <a:ext cx="6996478" cy="357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63E590-9405-4838-BA32-058F24E8E5BC}"/>
              </a:ext>
            </a:extLst>
          </p:cNvPr>
          <p:cNvSpPr txBox="1"/>
          <p:nvPr/>
        </p:nvSpPr>
        <p:spPr>
          <a:xfrm>
            <a:off x="7383694" y="1604447"/>
            <a:ext cx="462461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600" b="1" dirty="0">
                <a:latin typeface="Kanit" panose="00000500000000000000" pitchFamily="2" charset="-34"/>
                <a:cs typeface="Kanit" panose="00000500000000000000" pitchFamily="2" charset="-34"/>
              </a:rPr>
              <a:t>สเปคของ </a:t>
            </a:r>
            <a:r>
              <a:rPr lang="en-US" sz="1600" b="1" dirty="0">
                <a:solidFill>
                  <a:srgbClr val="C0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</a:p>
          <a:p>
            <a:r>
              <a:rPr lang="en-US" sz="1050" b="1" dirty="0">
                <a:solidFill>
                  <a:schemeClr val="accent3">
                    <a:lumMod val="50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------------------------------------------------------------------------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ซีพียูใช้สถาปัตยกรรม 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Tensilica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 LX6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แบบ 2 แกนสมอง สัญญาณนาฬิกา 240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MHz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มีแรมในตัว 512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KB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รองรับการเชื่อมต่อรอมภายนอกสูงสุด 16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MB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มาพร้อมกับ 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WiFi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มาตรฐาน 802.11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b/g/n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รองรับการใช้งานทั้งในโหมด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Station 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softAP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และ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Wi-Fi direct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มีบลูทูธในตัว รองรับการใช้งานในโหมด 2.0 และโหมด 4.0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BLE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มี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GPIO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UART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SPI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3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I</a:t>
            </a:r>
            <a:r>
              <a:rPr lang="en-US" sz="1100" baseline="30000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ADC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12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DAC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I</a:t>
            </a:r>
            <a:r>
              <a:rPr lang="en-US" sz="1100" baseline="30000" dirty="0">
                <a:latin typeface="Kanit" panose="00000500000000000000" pitchFamily="2" charset="-34"/>
                <a:cs typeface="Kanit" panose="00000500000000000000" pitchFamily="2" charset="-34"/>
              </a:rPr>
              <a:t>2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จำนวน 2 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PWM / Timer 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ทุกช่อง</a:t>
            </a:r>
          </a:p>
          <a:p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-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รองรับการเชื่อมต่อกับ 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SD-Card</a:t>
            </a:r>
          </a:p>
          <a:p>
            <a:endParaRPr lang="en-US" sz="1100" dirty="0">
              <a:latin typeface="Kanit" panose="00000500000000000000" pitchFamily="2" charset="-34"/>
              <a:cs typeface="Kanit" panose="00000500000000000000" pitchFamily="2" charset="-34"/>
            </a:endParaRPr>
          </a:p>
          <a:p>
            <a:endParaRPr lang="th-TH" sz="11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4D669ED-500F-4ABA-9E8A-22414DFD6F4D}"/>
              </a:ext>
            </a:extLst>
          </p:cNvPr>
          <p:cNvSpPr/>
          <p:nvPr/>
        </p:nvSpPr>
        <p:spPr>
          <a:xfrm>
            <a:off x="427482" y="4971191"/>
            <a:ext cx="11409384" cy="1073801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516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การพัฒนาโปรแกรมบน </a:t>
            </a:r>
            <a:r>
              <a:rPr lang="en-US" b="1" dirty="0">
                <a:latin typeface="Kanit" panose="00000500000000000000" pitchFamily="2" charset="-34"/>
                <a:cs typeface="Kanit" panose="00000500000000000000" pitchFamily="2" charset="-34"/>
              </a:rPr>
              <a:t>ESP32</a:t>
            </a:r>
            <a:endParaRPr lang="th-TH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5364" name="Picture 4" descr="ESP-WROOM-32 (ESP-32S) part - parts submit - fritzing forum">
            <a:extLst>
              <a:ext uri="{FF2B5EF4-FFF2-40B4-BE49-F238E27FC236}">
                <a16:creationId xmlns:a16="http://schemas.microsoft.com/office/drawing/2014/main" id="{14044BF1-7433-48F9-9DD6-63F256810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63353" y="2269519"/>
            <a:ext cx="2619722" cy="202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Arduino Icon of Flat style - Available in SVG, PNG, EPS, AI &amp; Icon ...">
            <a:extLst>
              <a:ext uri="{FF2B5EF4-FFF2-40B4-BE49-F238E27FC236}">
                <a16:creationId xmlns:a16="http://schemas.microsoft.com/office/drawing/2014/main" id="{1D2D2C81-225D-4A86-9978-11DAABE6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24" y="2559303"/>
            <a:ext cx="1161970" cy="11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การใช้งาน ESP32 ด้วย ESP-IDF และ Eclipse IDE - LungMaker">
            <a:extLst>
              <a:ext uri="{FF2B5EF4-FFF2-40B4-BE49-F238E27FC236}">
                <a16:creationId xmlns:a16="http://schemas.microsoft.com/office/drawing/2014/main" id="{44761E23-9925-423A-A596-FBFD8CD2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843" y="1006917"/>
            <a:ext cx="1161970" cy="11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ome - KBIDE - IDE for everyone.">
            <a:extLst>
              <a:ext uri="{FF2B5EF4-FFF2-40B4-BE49-F238E27FC236}">
                <a16:creationId xmlns:a16="http://schemas.microsoft.com/office/drawing/2014/main" id="{F632157F-0048-4079-8BD6-8D90786BF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279" y="4370764"/>
            <a:ext cx="1483595" cy="6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47235D75-27A5-4A95-A22E-678D40AABA4E}"/>
              </a:ext>
            </a:extLst>
          </p:cNvPr>
          <p:cNvGrpSpPr/>
          <p:nvPr/>
        </p:nvGrpSpPr>
        <p:grpSpPr>
          <a:xfrm>
            <a:off x="9481863" y="1679225"/>
            <a:ext cx="2304612" cy="1267870"/>
            <a:chOff x="9650829" y="1083720"/>
            <a:chExt cx="2304612" cy="126787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1FB9A31-6BB3-4667-829F-D3962CBE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18699" y="1125953"/>
              <a:ext cx="1036742" cy="1154008"/>
            </a:xfrm>
            <a:prstGeom prst="rect">
              <a:avLst/>
            </a:prstGeom>
          </p:spPr>
        </p:pic>
        <p:pic>
          <p:nvPicPr>
            <p:cNvPr id="15382" name="Picture 22" descr="https://encrypted-tbn0.gstatic.com/images?q=tbn%3AANd9GcT58YJ7MGbmepAxftlWvqi6MLTDl2lB27IZEaP-MA0JinkEb-qQrUsiCmRj9q5ff2aw6kkn1PwN8sknbAExHxBFqw&amp;usqp=CAU&amp;ec=45688577">
              <a:extLst>
                <a:ext uri="{FF2B5EF4-FFF2-40B4-BE49-F238E27FC236}">
                  <a16:creationId xmlns:a16="http://schemas.microsoft.com/office/drawing/2014/main" id="{75E02EC2-E58D-4860-92F9-980048251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0829" y="1083720"/>
              <a:ext cx="1267870" cy="1267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030DCC-5C69-4CE3-B936-29573CA31047}"/>
              </a:ext>
            </a:extLst>
          </p:cNvPr>
          <p:cNvSpPr txBox="1"/>
          <p:nvPr/>
        </p:nvSpPr>
        <p:spPr>
          <a:xfrm>
            <a:off x="560942" y="4431060"/>
            <a:ext cx="202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Kanit" panose="00000500000000000000" pitchFamily="2" charset="-34"/>
                <a:cs typeface="Kanit" panose="00000500000000000000" pitchFamily="2" charset="-34"/>
              </a:rPr>
              <a:t>ESP-WROOM-32</a:t>
            </a:r>
            <a:endParaRPr lang="th-TH" sz="18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EB010A-058C-4CB1-B965-5AA0BB0581CD}"/>
              </a:ext>
            </a:extLst>
          </p:cNvPr>
          <p:cNvCxnSpPr>
            <a:cxnSpLocks/>
          </p:cNvCxnSpPr>
          <p:nvPr/>
        </p:nvCxnSpPr>
        <p:spPr>
          <a:xfrm>
            <a:off x="4320330" y="1006917"/>
            <a:ext cx="0" cy="50144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3E5EBEC-F0BD-4FDE-997B-CB11CB0135FA}"/>
              </a:ext>
            </a:extLst>
          </p:cNvPr>
          <p:cNvSpPr/>
          <p:nvPr/>
        </p:nvSpPr>
        <p:spPr>
          <a:xfrm rot="10800000">
            <a:off x="2667702" y="3204590"/>
            <a:ext cx="1360549" cy="555675"/>
          </a:xfrm>
          <a:prstGeom prst="rightArrow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th-TH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5B3986C-3A0C-4D28-84B3-EFDA21589875}"/>
              </a:ext>
            </a:extLst>
          </p:cNvPr>
          <p:cNvGrpSpPr/>
          <p:nvPr/>
        </p:nvGrpSpPr>
        <p:grpSpPr>
          <a:xfrm>
            <a:off x="4320330" y="4227652"/>
            <a:ext cx="1733348" cy="1226821"/>
            <a:chOff x="4714893" y="2299922"/>
            <a:chExt cx="2024545" cy="14329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EFCBADA-9093-4FF1-91CD-53AEC6B16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44" b="76"/>
            <a:stretch/>
          </p:blipFill>
          <p:spPr>
            <a:xfrm>
              <a:off x="5146182" y="2299922"/>
              <a:ext cx="1161970" cy="115592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78796E-0459-46FB-9FC4-01AD2C82B719}"/>
                </a:ext>
              </a:extLst>
            </p:cNvPr>
            <p:cNvSpPr txBox="1"/>
            <p:nvPr/>
          </p:nvSpPr>
          <p:spPr>
            <a:xfrm>
              <a:off x="4714893" y="3455846"/>
              <a:ext cx="20245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404040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PlatformIO</a:t>
              </a:r>
              <a:r>
                <a:rPr lang="en-US" sz="1200" b="1" dirty="0">
                  <a:solidFill>
                    <a:srgbClr val="404040"/>
                  </a:solidFill>
                  <a:latin typeface="Kanit" panose="00000500000000000000" pitchFamily="2" charset="-34"/>
                  <a:cs typeface="Kanit" panose="00000500000000000000" pitchFamily="2" charset="-34"/>
                </a:rPr>
                <a:t> IDE</a:t>
              </a:r>
              <a:endParaRPr lang="th-TH" sz="1200" b="1" dirty="0">
                <a:solidFill>
                  <a:srgbClr val="404040"/>
                </a:solidFill>
                <a:latin typeface="Kanit" panose="00000500000000000000" pitchFamily="2" charset="-34"/>
                <a:cs typeface="Kanit" panose="00000500000000000000" pitchFamily="2" charset="-34"/>
              </a:endParaRP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C7B4E02D-D0F6-4182-98AD-040A52C9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4505" y="2741685"/>
            <a:ext cx="526942" cy="53746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F949FFF-53C6-4415-A70C-59C3326F8939}"/>
              </a:ext>
            </a:extLst>
          </p:cNvPr>
          <p:cNvSpPr txBox="1"/>
          <p:nvPr/>
        </p:nvSpPr>
        <p:spPr>
          <a:xfrm>
            <a:off x="2877567" y="3353711"/>
            <a:ext cx="1150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Binary File</a:t>
            </a:r>
            <a:endParaRPr lang="th-TH" sz="1200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AC09BEE-A213-4259-869E-C23C7C3CA278}"/>
              </a:ext>
            </a:extLst>
          </p:cNvPr>
          <p:cNvCxnSpPr>
            <a:cxnSpLocks/>
          </p:cNvCxnSpPr>
          <p:nvPr/>
        </p:nvCxnSpPr>
        <p:spPr>
          <a:xfrm>
            <a:off x="9381138" y="1006917"/>
            <a:ext cx="0" cy="501447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94" name="Picture 34" descr="Groups · kidbright · GitLab">
            <a:extLst>
              <a:ext uri="{FF2B5EF4-FFF2-40B4-BE49-F238E27FC236}">
                <a16:creationId xmlns:a16="http://schemas.microsoft.com/office/drawing/2014/main" id="{501EED8A-4EAD-4B4A-8C81-40DEDD3F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137" y="4199846"/>
            <a:ext cx="1077980" cy="10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1BAA9-F178-4E5D-85FE-34ECB7CF5F38}"/>
              </a:ext>
            </a:extLst>
          </p:cNvPr>
          <p:cNvGrpSpPr/>
          <p:nvPr/>
        </p:nvGrpSpPr>
        <p:grpSpPr>
          <a:xfrm>
            <a:off x="6813553" y="3899158"/>
            <a:ext cx="5073647" cy="2122238"/>
            <a:chOff x="6031684" y="3899158"/>
            <a:chExt cx="5855516" cy="1704688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7305636-9ECC-4A4D-9D31-4AE0B7F6A135}"/>
                </a:ext>
              </a:extLst>
            </p:cNvPr>
            <p:cNvCxnSpPr>
              <a:cxnSpLocks/>
            </p:cNvCxnSpPr>
            <p:nvPr/>
          </p:nvCxnSpPr>
          <p:spPr>
            <a:xfrm>
              <a:off x="6031684" y="3899158"/>
              <a:ext cx="5855516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2C091FE-E52C-47EA-A3D7-C9E2CD3326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1684" y="3899158"/>
              <a:ext cx="0" cy="1704688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Arrow: Down 47">
            <a:extLst>
              <a:ext uri="{FF2B5EF4-FFF2-40B4-BE49-F238E27FC236}">
                <a16:creationId xmlns:a16="http://schemas.microsoft.com/office/drawing/2014/main" id="{750626CB-1E3E-4544-9318-0E14D7ED4202}"/>
              </a:ext>
            </a:extLst>
          </p:cNvPr>
          <p:cNvSpPr/>
          <p:nvPr/>
        </p:nvSpPr>
        <p:spPr>
          <a:xfrm rot="10800000">
            <a:off x="5051786" y="3679150"/>
            <a:ext cx="260643" cy="327563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31FA7BF-9B6C-4DFA-9034-890A799AD708}"/>
              </a:ext>
            </a:extLst>
          </p:cNvPr>
          <p:cNvSpPr/>
          <p:nvPr/>
        </p:nvSpPr>
        <p:spPr>
          <a:xfrm rot="10800000">
            <a:off x="5022749" y="2298462"/>
            <a:ext cx="260643" cy="378156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5396" name="Picture 36" descr="กูเกิลออกภาษา Blockly เขียนโปรแกรมบนเว็บแบบลาก-วาง | Blognone">
            <a:extLst>
              <a:ext uri="{FF2B5EF4-FFF2-40B4-BE49-F238E27FC236}">
                <a16:creationId xmlns:a16="http://schemas.microsoft.com/office/drawing/2014/main" id="{CDF6F5BF-807D-41C6-96B5-C1CE464BE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863" y="4023709"/>
            <a:ext cx="2636067" cy="144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E255E1C3-263D-4E4B-813E-79F2B73C4490}"/>
              </a:ext>
            </a:extLst>
          </p:cNvPr>
          <p:cNvSpPr/>
          <p:nvPr/>
        </p:nvSpPr>
        <p:spPr>
          <a:xfrm>
            <a:off x="6951755" y="5818664"/>
            <a:ext cx="2291181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latin typeface="Kanit" panose="00000500000000000000" pitchFamily="2" charset="-34"/>
                <a:cs typeface="Kanit" panose="00000500000000000000" pitchFamily="2" charset="-34"/>
              </a:rPr>
              <a:t>Blockly</a:t>
            </a:r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 coding IDE 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5C6321F-C6AC-413C-950E-7A384187067D}"/>
              </a:ext>
            </a:extLst>
          </p:cNvPr>
          <p:cNvSpPr/>
          <p:nvPr/>
        </p:nvSpPr>
        <p:spPr>
          <a:xfrm>
            <a:off x="4458532" y="5818664"/>
            <a:ext cx="2216819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Text coding IDE 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48E06EA8-DFB4-49E9-9367-4BEF30AAE37A}"/>
              </a:ext>
            </a:extLst>
          </p:cNvPr>
          <p:cNvSpPr/>
          <p:nvPr/>
        </p:nvSpPr>
        <p:spPr>
          <a:xfrm>
            <a:off x="9598468" y="5820781"/>
            <a:ext cx="2291181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Programing language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8AAE88D-D12A-4DBF-B444-413C874B9AA1}"/>
              </a:ext>
            </a:extLst>
          </p:cNvPr>
          <p:cNvSpPr/>
          <p:nvPr/>
        </p:nvSpPr>
        <p:spPr>
          <a:xfrm>
            <a:off x="1125859" y="5779124"/>
            <a:ext cx="2216819" cy="216675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Kanit" panose="00000500000000000000" pitchFamily="2" charset="-34"/>
                <a:cs typeface="Kanit" panose="00000500000000000000" pitchFamily="2" charset="-34"/>
              </a:rPr>
              <a:t>Microcontroller</a:t>
            </a:r>
            <a:endParaRPr lang="th-TH" sz="14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068CD90-7EC3-4719-B39D-35A3A29E1A43}"/>
              </a:ext>
            </a:extLst>
          </p:cNvPr>
          <p:cNvSpPr txBox="1"/>
          <p:nvPr/>
        </p:nvSpPr>
        <p:spPr>
          <a:xfrm>
            <a:off x="6096000" y="1197786"/>
            <a:ext cx="31061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ESP-IDF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เป็นคอมไพเลอร์ของ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ESP32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ที่ทางบริษัท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ESPRESSIF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ผู้ที่ออกแบบ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SOC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ตัวนี้ขึ้นมาจึงจำเป็นต้องใช้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ESP-IDF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ในการเขียนชุดคอมไพเลอร์เพื่อ 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Upload code </a:t>
            </a:r>
            <a:r>
              <a:rPr lang="th-TH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ลงใน</a:t>
            </a:r>
            <a:r>
              <a:rPr lang="en-US" sz="1100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 ESP32</a:t>
            </a:r>
            <a:endParaRPr lang="th-TH" sz="1100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F54D4F5-319B-4DDF-A359-446659235C7C}"/>
              </a:ext>
            </a:extLst>
          </p:cNvPr>
          <p:cNvSpPr/>
          <p:nvPr/>
        </p:nvSpPr>
        <p:spPr>
          <a:xfrm>
            <a:off x="4458533" y="957636"/>
            <a:ext cx="4821878" cy="1237476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3E5F46-0A80-4392-957D-986E077B33DB}"/>
              </a:ext>
            </a:extLst>
          </p:cNvPr>
          <p:cNvSpPr txBox="1"/>
          <p:nvPr/>
        </p:nvSpPr>
        <p:spPr>
          <a:xfrm>
            <a:off x="6127069" y="2841099"/>
            <a:ext cx="310617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ต่อมาได้มีคนเขียน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lib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ลงบน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Arduino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100" dirty="0" err="1">
                <a:latin typeface="Kanit" panose="00000500000000000000" pitchFamily="2" charset="-34"/>
                <a:cs typeface="Kanit" panose="00000500000000000000" pitchFamily="2" charset="-34"/>
              </a:rPr>
              <a:t>PlatformIO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ทำให้เขียนโปรแกรมควบคุม </a:t>
            </a:r>
            <a:r>
              <a:rPr lang="en-US" sz="1100" dirty="0">
                <a:latin typeface="Kanit" panose="00000500000000000000" pitchFamily="2" charset="-34"/>
                <a:cs typeface="Kanit" panose="00000500000000000000" pitchFamily="2" charset="-34"/>
              </a:rPr>
              <a:t>ESP32 </a:t>
            </a:r>
            <a:r>
              <a:rPr lang="th-TH" sz="1100" dirty="0">
                <a:latin typeface="Kanit" panose="00000500000000000000" pitchFamily="2" charset="-34"/>
                <a:cs typeface="Kanit" panose="00000500000000000000" pitchFamily="2" charset="-34"/>
              </a:rPr>
              <a:t>ง่ายมากยิ่งขึ้น</a:t>
            </a:r>
            <a:endParaRPr lang="th-TH" sz="1100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FFDD3C6A-6A18-40DD-9D47-A1406CA3B696}"/>
              </a:ext>
            </a:extLst>
          </p:cNvPr>
          <p:cNvSpPr/>
          <p:nvPr/>
        </p:nvSpPr>
        <p:spPr>
          <a:xfrm>
            <a:off x="6117188" y="4414709"/>
            <a:ext cx="1529106" cy="581186"/>
          </a:xfrm>
          <a:prstGeom prst="roundRect">
            <a:avLst>
              <a:gd name="adj" fmla="val 7854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63003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ทำความรู้จักกับ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3" name="Picture 4" descr="Home - KBIDE - IDE for everyone.">
            <a:extLst>
              <a:ext uri="{FF2B5EF4-FFF2-40B4-BE49-F238E27FC236}">
                <a16:creationId xmlns:a16="http://schemas.microsoft.com/office/drawing/2014/main" id="{35B09494-B0E3-4F36-8778-D6B55F9DC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83" y="721485"/>
            <a:ext cx="6664634" cy="3051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563114" y="3835615"/>
            <a:ext cx="1134440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KB-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IDE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เป็นโปรแกรม</a:t>
            </a:r>
            <a:r>
              <a:rPr lang="th-TH" sz="1800" b="1" dirty="0">
                <a:solidFill>
                  <a:srgbClr val="FF9933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สัญชาติไทย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สำหรับใช้เขียนโปรแกรมบนบอร์ด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IoT (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SBC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ด้วยในอนาคต) โดยเป้าหมายการออกแบบคือ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สำหรับทุกคน ทุกระดับ เด็กๆ สามารถใช้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Block Programming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มือโปรสามารถใช้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 Code Editor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</a:t>
            </a:r>
          </a:p>
          <a:p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ที่ใช้ได้กับทุกบอร์ดในตลาด ที่สำคัญคือเป็น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ที่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Hackable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นั่นหมายความว่านักพัฒนาสามารถเปลี่ยนแปลง หรือต่อยอด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ได้ ไม่ว่าจะเป็น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Board Manager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หรือ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Plug-in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ต่าง ๆ เนื่องจาก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เป็น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Open Source </a:t>
            </a:r>
            <a:r>
              <a:rPr lang="th-TH" sz="18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800" dirty="0">
                <a:latin typeface="Kanit" panose="00000500000000000000" pitchFamily="2" charset="-34"/>
                <a:cs typeface="Kanit" panose="00000500000000000000" pitchFamily="2" charset="-34"/>
              </a:rPr>
              <a:t>Open Architecture.</a:t>
            </a:r>
            <a:endParaRPr lang="th-TH" sz="18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213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th-TH" sz="3200" b="1" dirty="0">
                <a:latin typeface="Kanit" panose="00000500000000000000" pitchFamily="2" charset="-34"/>
                <a:cs typeface="Kanit" panose="00000500000000000000" pitchFamily="2" charset="-34"/>
              </a:rPr>
              <a:t>ความสามมารถของ </a:t>
            </a:r>
            <a:r>
              <a:rPr lang="en-US" sz="3200" b="1" dirty="0">
                <a:latin typeface="Kanit" panose="00000500000000000000" pitchFamily="2" charset="-34"/>
                <a:cs typeface="Kanit" panose="00000500000000000000" pitchFamily="2" charset="-34"/>
              </a:rPr>
              <a:t>KB-IDE</a:t>
            </a:r>
            <a:endParaRPr lang="th-TH" sz="3200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B2043A-B102-4E9C-9CD6-0205F8E7BBAE}"/>
              </a:ext>
            </a:extLst>
          </p:cNvPr>
          <p:cNvSpPr txBox="1"/>
          <p:nvPr/>
        </p:nvSpPr>
        <p:spPr>
          <a:xfrm>
            <a:off x="7048870" y="1284973"/>
            <a:ext cx="5036699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เขียนโปรแกรมได้ทั้งในแบบ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Blocks Programming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Code Editor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Hardware Board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ได้ใน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Board Manager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Framework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ในการเขียนโปรแกรมได้ (ตอนนี้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support ESP-IDF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Arduino)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เพิ่ม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Plugins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Library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ได้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คอมไพล์เป็น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Native Code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ทำให้ไม่มีข้อจำกัดในด้านความเร็ว และสามารถคอมไพล์ได้เร็วกว่า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IDE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ในตลาดปัจจุบันมากรวมทั้ง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Arduino IDE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เครื่องช่วยในการเขียนโปรแกรมต่าง ๆ เช่น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Serial Console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Serial Graph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ที่พร้อมใช้งาน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สามารถใช้ได้ทั้ง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Mac, Windows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Linux</a:t>
            </a:r>
          </a:p>
          <a:p>
            <a:pPr marL="342900" indent="-342900">
              <a:buFontTx/>
              <a:buChar char="-"/>
            </a:pP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ตัวอย่างและ </a:t>
            </a:r>
            <a:r>
              <a:rPr lang="en-US" sz="1700" dirty="0">
                <a:latin typeface="Kanit" panose="00000500000000000000" pitchFamily="2" charset="-34"/>
                <a:cs typeface="Kanit" panose="00000500000000000000" pitchFamily="2" charset="-34"/>
              </a:rPr>
              <a:t>Tutorial </a:t>
            </a:r>
            <a:r>
              <a:rPr lang="th-TH" sz="1700" dirty="0">
                <a:latin typeface="Kanit" panose="00000500000000000000" pitchFamily="2" charset="-34"/>
                <a:cs typeface="Kanit" panose="00000500000000000000" pitchFamily="2" charset="-34"/>
              </a:rPr>
              <a:t>พร้อมใช้งาน</a:t>
            </a: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338" name="Picture 2" descr="http://kbide.org/wp-content/uploads/2020/01/Screen-Shot-2563-01-06-at-16-1024x584.jpg">
            <a:extLst>
              <a:ext uri="{FF2B5EF4-FFF2-40B4-BE49-F238E27FC236}">
                <a16:creationId xmlns:a16="http://schemas.microsoft.com/office/drawing/2014/main" id="{20210F0A-D500-49A7-BEA8-924C930BF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7" y="1125399"/>
            <a:ext cx="6791578" cy="387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Home - KBIDE - IDE for everyone.">
            <a:extLst>
              <a:ext uri="{FF2B5EF4-FFF2-40B4-BE49-F238E27FC236}">
                <a16:creationId xmlns:a16="http://schemas.microsoft.com/office/drawing/2014/main" id="{46912C44-75A0-4DB9-BE12-309B98548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6498000"/>
            <a:ext cx="12192000" cy="360000"/>
            <a:chOff x="0" y="6498000"/>
            <a:chExt cx="12192000" cy="360000"/>
          </a:xfrm>
        </p:grpSpPr>
        <p:sp>
          <p:nvSpPr>
            <p:cNvPr id="6" name="Rectangle 5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8" name="Group 82"/>
          <p:cNvGrpSpPr/>
          <p:nvPr/>
        </p:nvGrpSpPr>
        <p:grpSpPr>
          <a:xfrm>
            <a:off x="0" y="6211275"/>
            <a:ext cx="12192000" cy="646725"/>
            <a:chOff x="0" y="6498000"/>
            <a:chExt cx="12192000" cy="360000"/>
          </a:xfrm>
        </p:grpSpPr>
        <p:sp>
          <p:nvSpPr>
            <p:cNvPr id="10" name="Rectangle 83"/>
            <p:cNvSpPr/>
            <p:nvPr/>
          </p:nvSpPr>
          <p:spPr>
            <a:xfrm>
              <a:off x="0" y="6498000"/>
              <a:ext cx="7200000" cy="360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  <p:sp>
          <p:nvSpPr>
            <p:cNvPr id="12" name="Rectangle 84"/>
            <p:cNvSpPr/>
            <p:nvPr/>
          </p:nvSpPr>
          <p:spPr>
            <a:xfrm>
              <a:off x="7200000" y="6498000"/>
              <a:ext cx="4992000" cy="360000"/>
            </a:xfrm>
            <a:prstGeom prst="rect">
              <a:avLst/>
            </a:prstGeom>
            <a:solidFill>
              <a:srgbClr val="FE7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>
                <a:latin typeface="Kanit Light" panose="00000400000000000000" pitchFamily="2" charset="-34"/>
                <a:cs typeface="Kanit Light" panose="00000400000000000000" pitchFamily="2" charset="-34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8C247B4A-244B-4BF5-B69E-05EA9AE014A5}"/>
              </a:ext>
            </a:extLst>
          </p:cNvPr>
          <p:cNvSpPr txBox="1">
            <a:spLocks/>
          </p:cNvSpPr>
          <p:nvPr/>
        </p:nvSpPr>
        <p:spPr>
          <a:xfrm>
            <a:off x="141987" y="6146738"/>
            <a:ext cx="4758487" cy="871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DF8AB3-CD09-4D92-BBB2-F7EC5081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86" y="6146737"/>
            <a:ext cx="6762153" cy="871537"/>
          </a:xfrm>
        </p:spPr>
        <p:txBody>
          <a:bodyPr anchor="ctr">
            <a:normAutofit/>
          </a:bodyPr>
          <a:lstStyle/>
          <a:p>
            <a:pPr algn="l"/>
            <a:r>
              <a:rPr lang="en-US" sz="24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Introduction</a:t>
            </a:r>
            <a:endParaRPr lang="th-TH" sz="24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F8BCFB-9CF5-4221-B642-09464AEA7E4C}"/>
              </a:ext>
            </a:extLst>
          </p:cNvPr>
          <p:cNvSpPr/>
          <p:nvPr/>
        </p:nvSpPr>
        <p:spPr>
          <a:xfrm>
            <a:off x="141986" y="140517"/>
            <a:ext cx="6906884" cy="516431"/>
          </a:xfrm>
          <a:prstGeom prst="roundRect">
            <a:avLst/>
          </a:prstGeom>
          <a:solidFill>
            <a:srgbClr val="FE7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th-TH" b="1" dirty="0">
                <a:latin typeface="Kanit" panose="00000500000000000000" pitchFamily="2" charset="-34"/>
                <a:cs typeface="Kanit" panose="00000500000000000000" pitchFamily="2" charset="-34"/>
              </a:rPr>
              <a:t>ความสามารถในแต่โหมดการเขียนโปรแกรม</a:t>
            </a:r>
            <a:endParaRPr lang="en-US" b="1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2" name="รูปภาพ 15">
            <a:extLst>
              <a:ext uri="{FF2B5EF4-FFF2-40B4-BE49-F238E27FC236}">
                <a16:creationId xmlns:a16="http://schemas.microsoft.com/office/drawing/2014/main" id="{30F6B08C-5517-4BD3-BCC0-05D94B2531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1780" y="6251543"/>
            <a:ext cx="606457" cy="6064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F26E059-1474-44F4-9231-33F7A678BD32}"/>
              </a:ext>
            </a:extLst>
          </p:cNvPr>
          <p:cNvSpPr txBox="1"/>
          <p:nvPr/>
        </p:nvSpPr>
        <p:spPr>
          <a:xfrm>
            <a:off x="11044964" y="6337010"/>
            <a:ext cx="113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MTB</a:t>
            </a:r>
            <a:endParaRPr lang="th-TH" sz="3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1900DC-01C1-425D-B7F1-DEB82D7C3020}"/>
              </a:ext>
            </a:extLst>
          </p:cNvPr>
          <p:cNvSpPr txBox="1"/>
          <p:nvPr/>
        </p:nvSpPr>
        <p:spPr>
          <a:xfrm>
            <a:off x="11067672" y="6229288"/>
            <a:ext cx="1132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MICROTECHBEING</a:t>
            </a:r>
            <a:endParaRPr lang="th-TH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E36AE0-FBFA-4A7A-B829-61B8E36C6490}"/>
              </a:ext>
            </a:extLst>
          </p:cNvPr>
          <p:cNvSpPr txBox="1"/>
          <p:nvPr/>
        </p:nvSpPr>
        <p:spPr>
          <a:xfrm>
            <a:off x="7191637" y="6206058"/>
            <a:ext cx="113269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POWERED by</a:t>
            </a:r>
            <a:endParaRPr lang="th-TH" sz="900" b="1" dirty="0">
              <a:solidFill>
                <a:schemeClr val="bg1"/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26" name="Picture 4" descr="Home - KBIDE - IDE for everyone.">
            <a:extLst>
              <a:ext uri="{FF2B5EF4-FFF2-40B4-BE49-F238E27FC236}">
                <a16:creationId xmlns:a16="http://schemas.microsoft.com/office/drawing/2014/main" id="{16498D45-2A1E-460B-B9AF-18E56E1FB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623" y="40496"/>
            <a:ext cx="1331833" cy="60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kbide.org/wp-content/uploads/2020/01/Screen-Shot-2563-01-06-at-16.12.06-2-1024x584.png">
            <a:extLst>
              <a:ext uri="{FF2B5EF4-FFF2-40B4-BE49-F238E27FC236}">
                <a16:creationId xmlns:a16="http://schemas.microsoft.com/office/drawing/2014/main" id="{69DED882-65A2-49BB-9E31-69F6346F6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22" y="782683"/>
            <a:ext cx="5704392" cy="3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bide.org/wp-content/uploads/2020/01/Screen-Shot-2563-01-06-at-21.30.31-1024x559.png">
            <a:extLst>
              <a:ext uri="{FF2B5EF4-FFF2-40B4-BE49-F238E27FC236}">
                <a16:creationId xmlns:a16="http://schemas.microsoft.com/office/drawing/2014/main" id="{B678AFB4-ED39-407C-8A25-F5C82A22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85" y="2861182"/>
            <a:ext cx="5959509" cy="325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0D32861-6DB0-4B39-8654-E98A55DC51AF}"/>
              </a:ext>
            </a:extLst>
          </p:cNvPr>
          <p:cNvSpPr txBox="1"/>
          <p:nvPr/>
        </p:nvSpPr>
        <p:spPr>
          <a:xfrm>
            <a:off x="141984" y="922750"/>
            <a:ext cx="59540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T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ext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</a:t>
            </a: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rograming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------------------------------------------------</a:t>
            </a:r>
          </a:p>
          <a:p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Speed up coding by converting C/C++ from block.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Line error hint, indicate and report lines with error.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50+ editor themes, dark/light, select your personal preference.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Fast switch block &amp; code mode.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External package, add a more powerful tool.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CA311D-1544-41C1-8F13-5ABF96624CCA}"/>
              </a:ext>
            </a:extLst>
          </p:cNvPr>
          <p:cNvSpPr txBox="1"/>
          <p:nvPr/>
        </p:nvSpPr>
        <p:spPr>
          <a:xfrm>
            <a:off x="6345621" y="4132776"/>
            <a:ext cx="583203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B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lock </a:t>
            </a:r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P</a:t>
            </a:r>
            <a:r>
              <a:rPr lang="en-US" sz="2000" b="1" dirty="0">
                <a:latin typeface="Kanit" panose="00000500000000000000" pitchFamily="2" charset="-34"/>
                <a:cs typeface="Kanit" panose="00000500000000000000" pitchFamily="2" charset="-34"/>
              </a:rPr>
              <a:t>rogramming</a:t>
            </a:r>
            <a:endParaRPr lang="en-US" sz="2000" b="1" dirty="0">
              <a:solidFill>
                <a:schemeClr val="bg2">
                  <a:lumMod val="25000"/>
                </a:schemeClr>
              </a:solidFill>
              <a:latin typeface="Kanit" panose="00000500000000000000" pitchFamily="2" charset="-34"/>
              <a:cs typeface="Kanit" panose="00000500000000000000" pitchFamily="2" charset="-34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Kanit" panose="00000500000000000000" pitchFamily="2" charset="-34"/>
                <a:cs typeface="Kanit" panose="00000500000000000000" pitchFamily="2" charset="-34"/>
              </a:rPr>
              <a:t>-----------------------------------------------</a:t>
            </a:r>
          </a:p>
          <a:p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100% no hardcoding, just drag &amp; drop with block connection.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Easy and Intuitive.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Basic &amp; Advance block coverage 99% of the code that you write.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Various helping blocks, Images, Music, Text-to-speech.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Have fun in exploring with your creativity.</a:t>
            </a:r>
            <a:b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</a:br>
            <a:r>
              <a:rPr lang="en-US" sz="1200" dirty="0">
                <a:latin typeface="Kanit" panose="00000500000000000000" pitchFamily="2" charset="-34"/>
                <a:cs typeface="Kanit" panose="00000500000000000000" pitchFamily="2" charset="-34"/>
              </a:rPr>
              <a:t>– Speed up text-coding, all blocks are 100% convertible ready-compile C/C++</a:t>
            </a:r>
            <a:endParaRPr lang="th-TH" sz="1200" dirty="0">
              <a:latin typeface="Kanit" panose="00000500000000000000" pitchFamily="2" charset="-34"/>
              <a:cs typeface="Kanit" panose="00000500000000000000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6710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MTB</Template>
  <TotalTime>3908</TotalTime>
  <Words>1660</Words>
  <Application>Microsoft Office PowerPoint</Application>
  <PresentationFormat>Widescreen</PresentationFormat>
  <Paragraphs>464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Kanit Light</vt:lpstr>
      <vt:lpstr>Calibri Light</vt:lpstr>
      <vt:lpstr>Cordia New</vt:lpstr>
      <vt:lpstr>Angsana New</vt:lpstr>
      <vt:lpstr>Arial</vt:lpstr>
      <vt:lpstr>Kanit</vt:lpstr>
      <vt:lpstr>Calibri</vt:lpstr>
      <vt:lpstr>Office Theme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 + MR32-BOT</vt:lpstr>
      <vt:lpstr>KB-IDE</vt:lpstr>
      <vt:lpstr>KB-IDE</vt:lpstr>
      <vt:lpstr>KB-IDE</vt:lpstr>
      <vt:lpstr>KB-IDE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เมธา บุญมา</cp:lastModifiedBy>
  <cp:revision>351</cp:revision>
  <cp:lastPrinted>2018-06-19T17:43:44Z</cp:lastPrinted>
  <dcterms:created xsi:type="dcterms:W3CDTF">2018-05-29T17:20:50Z</dcterms:created>
  <dcterms:modified xsi:type="dcterms:W3CDTF">2020-08-07T19:26:47Z</dcterms:modified>
</cp:coreProperties>
</file>